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6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0" r:id="rId6"/>
    <p:sldId id="270" r:id="rId7"/>
    <p:sldId id="261" r:id="rId8"/>
    <p:sldId id="262" r:id="rId9"/>
    <p:sldId id="263" r:id="rId10"/>
    <p:sldId id="271" r:id="rId11"/>
    <p:sldId id="264" r:id="rId12"/>
    <p:sldId id="265" r:id="rId13"/>
    <p:sldId id="272" r:id="rId14"/>
    <p:sldId id="266" r:id="rId15"/>
    <p:sldId id="273" r:id="rId16"/>
    <p:sldId id="274" r:id="rId17"/>
    <p:sldId id="279" r:id="rId18"/>
    <p:sldId id="267" r:id="rId19"/>
    <p:sldId id="268" r:id="rId20"/>
    <p:sldId id="269" r:id="rId21"/>
    <p:sldId id="275" r:id="rId22"/>
    <p:sldId id="277" r:id="rId23"/>
    <p:sldId id="278" r:id="rId2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69CF1AB2-1976-4502-BF36-3FF5EA218861}" styleName="보통 스타일 4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5BE263C-DBD7-4A20-BB59-AAB30ACAA65A}" styleName="보통 스타일 3 - 강조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E25E649-3F16-4E02-A733-19D2CDBF48F0}" styleName="보통 스타일 3 - 강조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70"/>
    <p:restoredTop sz="94575"/>
  </p:normalViewPr>
  <p:slideViewPr>
    <p:cSldViewPr snapToGrid="0" snapToObjects="1">
      <p:cViewPr varScale="1">
        <p:scale>
          <a:sx n="84" d="100"/>
          <a:sy n="84" d="100"/>
        </p:scale>
        <p:origin x="200" y="6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AEF048-A836-DE43-BD4B-FDCF6D5A764C}" type="datetimeFigureOut">
              <a:rPr kumimoji="1" lang="ko-KR" altLang="en-US" smtClean="0"/>
              <a:t>2021. 6. 9.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2BE21C-4225-4B42-ADC8-EB243B44E83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819058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2BE21C-4225-4B42-ADC8-EB243B44E834}" type="slidenum">
              <a:rPr kumimoji="1" lang="ko-KR" altLang="en-US" smtClean="0"/>
              <a:t>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035236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2BE21C-4225-4B42-ADC8-EB243B44E834}" type="slidenum">
              <a:rPr kumimoji="1" lang="ko-KR" altLang="en-US" smtClean="0"/>
              <a:t>10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151328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2BE21C-4225-4B42-ADC8-EB243B44E834}" type="slidenum">
              <a:rPr kumimoji="1" lang="ko-KR" altLang="en-US" smtClean="0"/>
              <a:t>11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679370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2BE21C-4225-4B42-ADC8-EB243B44E834}" type="slidenum">
              <a:rPr kumimoji="1" lang="ko-KR" altLang="en-US" smtClean="0"/>
              <a:t>12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590264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2BE21C-4225-4B42-ADC8-EB243B44E834}" type="slidenum">
              <a:rPr kumimoji="1" lang="ko-KR" altLang="en-US" smtClean="0"/>
              <a:t>13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748240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2BE21C-4225-4B42-ADC8-EB243B44E834}" type="slidenum">
              <a:rPr kumimoji="1" lang="ko-KR" altLang="en-US" smtClean="0"/>
              <a:t>17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009268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1" descr="Tag=AccentColor&#10;Flavor=Light&#10;Target=Fill">
            <a:extLst>
              <a:ext uri="{FF2B5EF4-FFF2-40B4-BE49-F238E27FC236}">
                <a16:creationId xmlns:a16="http://schemas.microsoft.com/office/drawing/2014/main" id="{0D57E7FA-E8FC-45AC-868F-CDC8144939D6}"/>
              </a:ext>
            </a:extLst>
          </p:cNvPr>
          <p:cNvSpPr/>
          <p:nvPr/>
        </p:nvSpPr>
        <p:spPr>
          <a:xfrm rot="10800000" flipV="1">
            <a:off x="2599854" y="527562"/>
            <a:ext cx="6992292" cy="5102484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7094A5-EB6F-441D-88F8-CD7A30C847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8760" y="1591056"/>
            <a:ext cx="5705856" cy="3264408"/>
          </a:xfrm>
        </p:spPr>
        <p:txBody>
          <a:bodyPr anchor="b"/>
          <a:lstStyle>
            <a:lvl1pPr algn="l">
              <a:defRPr sz="51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7CE1E3-3929-42A6-81B7-056BD88EF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28616"/>
            <a:ext cx="5705856" cy="996696"/>
          </a:xfrm>
        </p:spPr>
        <p:txBody>
          <a:bodyPr/>
          <a:lstStyle>
            <a:lvl1pPr marL="0" indent="0" algn="l">
              <a:buNone/>
              <a:defRPr sz="2400" cap="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E951E3-0794-422C-AF76-0AD4A7FB1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6/9/21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4EBFA8-0291-4D77-A9D9-B17FC2382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7AC4D4-C4EE-4624-A329-C608A1D5A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8154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aphic 1" descr="Tag=AccentColor&#10;Flavor=Light&#10;Target=Fill">
            <a:extLst>
              <a:ext uri="{FF2B5EF4-FFF2-40B4-BE49-F238E27FC236}">
                <a16:creationId xmlns:a16="http://schemas.microsoft.com/office/drawing/2014/main" id="{0EE21C0F-70D8-4F3C-9392-07559C90EE6E}"/>
              </a:ext>
            </a:extLst>
          </p:cNvPr>
          <p:cNvSpPr/>
          <p:nvPr/>
        </p:nvSpPr>
        <p:spPr>
          <a:xfrm rot="10800000" flipH="1" flipV="1">
            <a:off x="684965" y="1332237"/>
            <a:ext cx="5263732" cy="3841102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B1DFE-8154-440D-93CF-FEF7860E8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9032" y="2523744"/>
            <a:ext cx="3831336" cy="1453896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D9D1F5-05CC-48F3-A314-315EF17030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711696" y="640079"/>
            <a:ext cx="4837176" cy="556869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1807DE-1178-4BBB-89D8-9046239C2D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55064" y="4087368"/>
            <a:ext cx="3319272" cy="649224"/>
          </a:xfrm>
        </p:spPr>
        <p:txBody>
          <a:bodyPr>
            <a:noAutofit/>
          </a:bodyPr>
          <a:lstStyle>
            <a:lvl1pPr marL="0" indent="0" algn="ctr">
              <a:buNone/>
              <a:defRPr sz="2000" cap="all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48EA59-A1BC-48B7-9495-6D5C6035B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6/9/21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F85A72-B50F-440E-AAD3-53C099F6D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C2D00B-4207-4720-8C68-605CAFDD5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6184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C888B-58B8-4428-8B1D-4E26FC5DD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14F67B-D516-42FA-A2CA-2DCD37CFE8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2BA5FF-4919-4FF8-9C04-06CE156B7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6/9/21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EDA970-128E-4150-8E5A-A1B056E83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EC6CD1-EE5E-42EF-B76D-BB803BA6A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4345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0C2A1B-34CA-4877-9435-D77DF32575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255E5E-4A81-44CC-8D99-F56E625D46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CEECF-A221-4ECC-AD9C-E197D516D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6/9/21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8F41AE-0DDE-49ED-9F0C-E0E16F599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B47FB7-77F0-4C43-B81E-D04B31C95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5775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 descr="Tag=AccentColor&#10;Flavor=Light&#10;Target=Fill">
            <a:extLst>
              <a:ext uri="{FF2B5EF4-FFF2-40B4-BE49-F238E27FC236}">
                <a16:creationId xmlns:a16="http://schemas.microsoft.com/office/drawing/2014/main" id="{13B7BB51-92B8-4089-8DAB-1202A4D1C6A3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1051560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BAE770-8363-44CD-8A22-AB26C5C53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6/9/21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3428F0-E5C2-42A1-AB2F-1A19FFAD1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9302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9" descr="Tag=AccentColor&#10;Flavor=Light&#10;Target=Fill">
            <a:extLst>
              <a:ext uri="{FF2B5EF4-FFF2-40B4-BE49-F238E27FC236}">
                <a16:creationId xmlns:a16="http://schemas.microsoft.com/office/drawing/2014/main" id="{DB2CE8D6-5B4E-4EBE-9ED5-A1DA7E2A5CDA}"/>
              </a:ext>
            </a:extLst>
          </p:cNvPr>
          <p:cNvSpPr/>
          <p:nvPr/>
        </p:nvSpPr>
        <p:spPr>
          <a:xfrm>
            <a:off x="7209816" y="0"/>
            <a:ext cx="4143984" cy="5747660"/>
          </a:xfrm>
          <a:custGeom>
            <a:avLst/>
            <a:gdLst>
              <a:gd name="connsiteX0" fmla="*/ 0 w 3843750"/>
              <a:gd name="connsiteY0" fmla="*/ 346 h 5956080"/>
              <a:gd name="connsiteX1" fmla="*/ 72373 w 3843750"/>
              <a:gd name="connsiteY1" fmla="*/ 2447534 h 5956080"/>
              <a:gd name="connsiteX2" fmla="*/ 145093 w 3843750"/>
              <a:gd name="connsiteY2" fmla="*/ 3878724 h 5956080"/>
              <a:gd name="connsiteX3" fmla="*/ 237897 w 3843750"/>
              <a:gd name="connsiteY3" fmla="*/ 4208041 h 5956080"/>
              <a:gd name="connsiteX4" fmla="*/ 281875 w 3843750"/>
              <a:gd name="connsiteY4" fmla="*/ 4677601 h 5956080"/>
              <a:gd name="connsiteX5" fmla="*/ 360135 w 3843750"/>
              <a:gd name="connsiteY5" fmla="*/ 5287407 h 5956080"/>
              <a:gd name="connsiteX6" fmla="*/ 414155 w 3843750"/>
              <a:gd name="connsiteY6" fmla="*/ 5817914 h 5956080"/>
              <a:gd name="connsiteX7" fmla="*/ 681487 w 3843750"/>
              <a:gd name="connsiteY7" fmla="*/ 5914873 h 5956080"/>
              <a:gd name="connsiteX8" fmla="*/ 892373 w 3843750"/>
              <a:gd name="connsiteY8" fmla="*/ 5605295 h 5956080"/>
              <a:gd name="connsiteX9" fmla="*/ 1027770 w 3843750"/>
              <a:gd name="connsiteY9" fmla="*/ 5804063 h 5956080"/>
              <a:gd name="connsiteX10" fmla="*/ 1200566 w 3843750"/>
              <a:gd name="connsiteY10" fmla="*/ 5527036 h 5956080"/>
              <a:gd name="connsiteX11" fmla="*/ 1348083 w 3843750"/>
              <a:gd name="connsiteY11" fmla="*/ 5363590 h 5956080"/>
              <a:gd name="connsiteX12" fmla="*/ 1425997 w 3843750"/>
              <a:gd name="connsiteY12" fmla="*/ 4800532 h 5956080"/>
              <a:gd name="connsiteX13" fmla="*/ 1517416 w 3843750"/>
              <a:gd name="connsiteY13" fmla="*/ 4640549 h 5956080"/>
              <a:gd name="connsiteX14" fmla="*/ 1569705 w 3843750"/>
              <a:gd name="connsiteY14" fmla="*/ 4803995 h 5956080"/>
              <a:gd name="connsiteX15" fmla="*/ 1530921 w 3843750"/>
              <a:gd name="connsiteY15" fmla="*/ 5433885 h 5956080"/>
              <a:gd name="connsiteX16" fmla="*/ 1614721 w 3843750"/>
              <a:gd name="connsiteY16" fmla="*/ 5319957 h 5956080"/>
              <a:gd name="connsiteX17" fmla="*/ 1800676 w 3843750"/>
              <a:gd name="connsiteY17" fmla="*/ 4608691 h 5956080"/>
              <a:gd name="connsiteX18" fmla="*/ 1918759 w 3843750"/>
              <a:gd name="connsiteY18" fmla="*/ 4486799 h 5956080"/>
              <a:gd name="connsiteX19" fmla="*/ 2009139 w 3843750"/>
              <a:gd name="connsiteY19" fmla="*/ 4715000 h 5956080"/>
              <a:gd name="connsiteX20" fmla="*/ 2135532 w 3843750"/>
              <a:gd name="connsiteY20" fmla="*/ 5321689 h 5956080"/>
              <a:gd name="connsiteX21" fmla="*/ 2209291 w 3843750"/>
              <a:gd name="connsiteY21" fmla="*/ 5028733 h 5956080"/>
              <a:gd name="connsiteX22" fmla="*/ 2501208 w 3843750"/>
              <a:gd name="connsiteY22" fmla="*/ 4457711 h 5956080"/>
              <a:gd name="connsiteX23" fmla="*/ 2695127 w 3843750"/>
              <a:gd name="connsiteY23" fmla="*/ 4973674 h 5956080"/>
              <a:gd name="connsiteX24" fmla="*/ 2825329 w 3843750"/>
              <a:gd name="connsiteY24" fmla="*/ 4563328 h 5956080"/>
              <a:gd name="connsiteX25" fmla="*/ 2904628 w 3843750"/>
              <a:gd name="connsiteY25" fmla="*/ 4466368 h 5956080"/>
              <a:gd name="connsiteX26" fmla="*/ 2922635 w 3843750"/>
              <a:gd name="connsiteY26" fmla="*/ 4519696 h 5956080"/>
              <a:gd name="connsiteX27" fmla="*/ 3089544 w 3843750"/>
              <a:gd name="connsiteY27" fmla="*/ 3606545 h 5956080"/>
              <a:gd name="connsiteX28" fmla="*/ 3150490 w 3843750"/>
              <a:gd name="connsiteY28" fmla="*/ 3989882 h 5956080"/>
              <a:gd name="connsiteX29" fmla="*/ 3755448 w 3843750"/>
              <a:gd name="connsiteY29" fmla="*/ 1538193 h 5956080"/>
              <a:gd name="connsiteX30" fmla="*/ 3850330 w 3843750"/>
              <a:gd name="connsiteY30" fmla="*/ 0 h 5956080"/>
              <a:gd name="connsiteX31" fmla="*/ 0 w 3843750"/>
              <a:gd name="connsiteY31" fmla="*/ 0 h 5956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843750" h="5956080">
                <a:moveTo>
                  <a:pt x="0" y="346"/>
                </a:moveTo>
                <a:cubicBezTo>
                  <a:pt x="12120" y="1234155"/>
                  <a:pt x="72720" y="2447534"/>
                  <a:pt x="72373" y="2447534"/>
                </a:cubicBezTo>
                <a:cubicBezTo>
                  <a:pt x="72720" y="2449265"/>
                  <a:pt x="114274" y="3641520"/>
                  <a:pt x="145093" y="3878724"/>
                </a:cubicBezTo>
                <a:cubicBezTo>
                  <a:pt x="176258" y="4119392"/>
                  <a:pt x="210194" y="3969797"/>
                  <a:pt x="237897" y="4208041"/>
                </a:cubicBezTo>
                <a:cubicBezTo>
                  <a:pt x="250017" y="4367677"/>
                  <a:pt x="237204" y="4527661"/>
                  <a:pt x="281875" y="4677601"/>
                </a:cubicBezTo>
                <a:cubicBezTo>
                  <a:pt x="278758" y="4908226"/>
                  <a:pt x="338319" y="5059552"/>
                  <a:pt x="360135" y="5287407"/>
                </a:cubicBezTo>
                <a:cubicBezTo>
                  <a:pt x="370177" y="5468860"/>
                  <a:pt x="348015" y="5649274"/>
                  <a:pt x="414155" y="5817914"/>
                </a:cubicBezTo>
                <a:cubicBezTo>
                  <a:pt x="467137" y="5947770"/>
                  <a:pt x="534662" y="6049578"/>
                  <a:pt x="681487" y="5914873"/>
                </a:cubicBezTo>
                <a:cubicBezTo>
                  <a:pt x="680448" y="5747964"/>
                  <a:pt x="925963" y="5772897"/>
                  <a:pt x="892373" y="5605295"/>
                </a:cubicBezTo>
                <a:cubicBezTo>
                  <a:pt x="1003184" y="5641309"/>
                  <a:pt x="945009" y="5759046"/>
                  <a:pt x="1027770" y="5804063"/>
                </a:cubicBezTo>
                <a:cubicBezTo>
                  <a:pt x="1099105" y="5719915"/>
                  <a:pt x="1051664" y="5551968"/>
                  <a:pt x="1200566" y="5527036"/>
                </a:cubicBezTo>
                <a:cubicBezTo>
                  <a:pt x="1352931" y="5564088"/>
                  <a:pt x="1336655" y="5453970"/>
                  <a:pt x="1348083" y="5363590"/>
                </a:cubicBezTo>
                <a:cubicBezTo>
                  <a:pt x="1370938" y="5149586"/>
                  <a:pt x="1389291" y="5009687"/>
                  <a:pt x="1425997" y="4800532"/>
                </a:cubicBezTo>
                <a:cubicBezTo>
                  <a:pt x="1436385" y="4748243"/>
                  <a:pt x="1415608" y="4628775"/>
                  <a:pt x="1517416" y="4640549"/>
                </a:cubicBezTo>
                <a:cubicBezTo>
                  <a:pt x="1596022" y="4651976"/>
                  <a:pt x="1566242" y="4746512"/>
                  <a:pt x="1569705" y="4803995"/>
                </a:cubicBezTo>
                <a:cubicBezTo>
                  <a:pt x="1600177" y="5128809"/>
                  <a:pt x="1532998" y="5109763"/>
                  <a:pt x="1530921" y="5433885"/>
                </a:cubicBezTo>
                <a:cubicBezTo>
                  <a:pt x="1530574" y="5446697"/>
                  <a:pt x="1580786" y="5458125"/>
                  <a:pt x="1614721" y="5319957"/>
                </a:cubicBezTo>
                <a:cubicBezTo>
                  <a:pt x="1681208" y="5047432"/>
                  <a:pt x="1760507" y="4832736"/>
                  <a:pt x="1800676" y="4608691"/>
                </a:cubicBezTo>
                <a:cubicBezTo>
                  <a:pt x="1848463" y="4656824"/>
                  <a:pt x="1889671" y="4439704"/>
                  <a:pt x="1918759" y="4486799"/>
                </a:cubicBezTo>
                <a:cubicBezTo>
                  <a:pt x="1932264" y="4566098"/>
                  <a:pt x="1956503" y="4642626"/>
                  <a:pt x="2009139" y="4715000"/>
                </a:cubicBezTo>
                <a:cubicBezTo>
                  <a:pt x="2054502" y="4933851"/>
                  <a:pt x="2004983" y="5137812"/>
                  <a:pt x="2135532" y="5321689"/>
                </a:cubicBezTo>
                <a:cubicBezTo>
                  <a:pt x="2135532" y="5321689"/>
                  <a:pt x="2137610" y="5265245"/>
                  <a:pt x="2209291" y="5028733"/>
                </a:cubicBezTo>
                <a:cubicBezTo>
                  <a:pt x="2267120" y="4838277"/>
                  <a:pt x="2341225" y="4936622"/>
                  <a:pt x="2501208" y="4457711"/>
                </a:cubicBezTo>
                <a:cubicBezTo>
                  <a:pt x="2545186" y="4641934"/>
                  <a:pt x="2446495" y="4877753"/>
                  <a:pt x="2695127" y="4973674"/>
                </a:cubicBezTo>
                <a:cubicBezTo>
                  <a:pt x="2743260" y="4833775"/>
                  <a:pt x="2706208" y="4662365"/>
                  <a:pt x="2825329" y="4563328"/>
                </a:cubicBezTo>
                <a:cubicBezTo>
                  <a:pt x="2859958" y="4534586"/>
                  <a:pt x="2884890" y="4501689"/>
                  <a:pt x="2904628" y="4466368"/>
                </a:cubicBezTo>
                <a:cubicBezTo>
                  <a:pt x="2910515" y="4484375"/>
                  <a:pt x="2916749" y="4503074"/>
                  <a:pt x="2922635" y="4519696"/>
                </a:cubicBezTo>
                <a:cubicBezTo>
                  <a:pt x="2946529" y="4491647"/>
                  <a:pt x="3082618" y="3784882"/>
                  <a:pt x="3089544" y="3606545"/>
                </a:cubicBezTo>
                <a:cubicBezTo>
                  <a:pt x="3124172" y="3733285"/>
                  <a:pt x="3150490" y="3989882"/>
                  <a:pt x="3150490" y="3989882"/>
                </a:cubicBezTo>
                <a:cubicBezTo>
                  <a:pt x="3150490" y="3989882"/>
                  <a:pt x="3300085" y="3936900"/>
                  <a:pt x="3755448" y="1538193"/>
                </a:cubicBezTo>
                <a:cubicBezTo>
                  <a:pt x="3791461" y="1348775"/>
                  <a:pt x="3824704" y="697762"/>
                  <a:pt x="3850330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AD5705-B027-4C44-B38A-60296E29E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078991"/>
            <a:ext cx="5266944" cy="3136392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8BBAC4-9088-44CF-BA2D-B8DD24FB5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279392"/>
            <a:ext cx="5266944" cy="1500187"/>
          </a:xfrm>
        </p:spPr>
        <p:txBody>
          <a:bodyPr/>
          <a:lstStyle>
            <a:lvl1pPr marL="0" indent="0">
              <a:buNone/>
              <a:defRPr sz="24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93FB3F-D2A6-4919-B57B-C08861D46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6/9/21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9049E0-6BE5-43FA-A4D4-ACAFC871A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8C28D-1479-4F15-B906-0AEBBCCA8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6540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FD51F360-8860-4FB5-A0A5-773473DD8B39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A77EC9-372A-4ECA-9088-780532AF0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882CE-1B27-414A-9B06-AA5D2DB683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397E60-5D92-4530-96D1-FC09AF3C27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9088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4240FE-0C6A-47E9-9B0A-7B3C60877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6/9/21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71AE1B-BB18-4C7E-AA77-3A4D401A5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FA7B1D-FEDD-4E29-A352-29E5F498B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97160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 descr="Tag=AccentColor&#10;Flavor=Light&#10;Target=Fill">
            <a:extLst>
              <a:ext uri="{FF2B5EF4-FFF2-40B4-BE49-F238E27FC236}">
                <a16:creationId xmlns:a16="http://schemas.microsoft.com/office/drawing/2014/main" id="{527D753D-3426-457C-9082-B92894509EC0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4D2B94-0682-4185-BCE3-89AF214A4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65C47E-B85E-4B3E-A669-DEEC7F5DF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24517F-FE8C-49AD-9A52-0F43010526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0C73EC-7117-4DC2-9075-14102F2E28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190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D9A323-865B-4177-8F98-9BA304E022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190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A4E5D6-7075-4584-BD43-D966F0B58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6/9/21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38B83D-8A05-4F3C-A409-1602C9630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D250E7-8A73-449C-A140-A2A2582D7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274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raphic 1" descr="Tag=AccentColor&#10;Flavor=Light&#10;Target=Fill">
            <a:extLst>
              <a:ext uri="{FF2B5EF4-FFF2-40B4-BE49-F238E27FC236}">
                <a16:creationId xmlns:a16="http://schemas.microsoft.com/office/drawing/2014/main" id="{AAFBE1F6-FC6D-4C3D-9AC3-97028E6F18C7}"/>
              </a:ext>
            </a:extLst>
          </p:cNvPr>
          <p:cNvSpPr/>
          <p:nvPr/>
        </p:nvSpPr>
        <p:spPr>
          <a:xfrm rot="10800000" flipV="1">
            <a:off x="1969639" y="181596"/>
            <a:ext cx="8252722" cy="6022258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2825A4-268B-4301-8432-F9E9B2661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3784" y="1572768"/>
            <a:ext cx="6501384" cy="4096512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33410F-8A90-47F6-BD39-4AC0E4358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6/9/21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D819A9-F8DE-4E5C-AFC3-E0105ACD8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E25320-A12F-4F3E-8EC9-11292FF36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666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6/9/21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799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 descr="Mask ID=&#10;Mask position=bottom, center&#10;Mask family= brushstroke, landscape, wide">
            <a:extLst>
              <a:ext uri="{FF2B5EF4-FFF2-40B4-BE49-F238E27FC236}">
                <a16:creationId xmlns:a16="http://schemas.microsoft.com/office/drawing/2014/main" id="{736BF44D-E8DD-45FA-931D-CBCC67D57944}"/>
              </a:ext>
            </a:extLst>
          </p:cNvPr>
          <p:cNvSpPr/>
          <p:nvPr/>
        </p:nvSpPr>
        <p:spPr>
          <a:xfrm>
            <a:off x="1768100" y="-1"/>
            <a:ext cx="10423900" cy="5920155"/>
          </a:xfrm>
          <a:custGeom>
            <a:avLst/>
            <a:gdLst>
              <a:gd name="connsiteX0" fmla="*/ 10423900 w 10423900"/>
              <a:gd name="connsiteY0" fmla="*/ 0 h 5491534"/>
              <a:gd name="connsiteX1" fmla="*/ 3493157 w 10423900"/>
              <a:gd name="connsiteY1" fmla="*/ 0 h 5491534"/>
              <a:gd name="connsiteX2" fmla="*/ 3493018 w 10423900"/>
              <a:gd name="connsiteY2" fmla="*/ 31 h 5491534"/>
              <a:gd name="connsiteX3" fmla="*/ 3245493 w 10423900"/>
              <a:gd name="connsiteY3" fmla="*/ 104839 h 5491534"/>
              <a:gd name="connsiteX4" fmla="*/ 4434802 w 10423900"/>
              <a:gd name="connsiteY4" fmla="*/ 284558 h 5491534"/>
              <a:gd name="connsiteX5" fmla="*/ 4011937 w 10423900"/>
              <a:gd name="connsiteY5" fmla="*/ 395559 h 5491534"/>
              <a:gd name="connsiteX6" fmla="*/ 3573213 w 10423900"/>
              <a:gd name="connsiteY6" fmla="*/ 474847 h 5491534"/>
              <a:gd name="connsiteX7" fmla="*/ 3097489 w 10423900"/>
              <a:gd name="connsiteY7" fmla="*/ 532990 h 5491534"/>
              <a:gd name="connsiteX8" fmla="*/ 2664052 w 10423900"/>
              <a:gd name="connsiteY8" fmla="*/ 649279 h 5491534"/>
              <a:gd name="connsiteX9" fmla="*/ 3795218 w 10423900"/>
              <a:gd name="connsiteY9" fmla="*/ 696852 h 5491534"/>
              <a:gd name="connsiteX10" fmla="*/ 3208492 w 10423900"/>
              <a:gd name="connsiteY10" fmla="*/ 802568 h 5491534"/>
              <a:gd name="connsiteX11" fmla="*/ 2727483 w 10423900"/>
              <a:gd name="connsiteY11" fmla="*/ 939999 h 5491534"/>
              <a:gd name="connsiteX12" fmla="*/ 2389190 w 10423900"/>
              <a:gd name="connsiteY12" fmla="*/ 1003429 h 5491534"/>
              <a:gd name="connsiteX13" fmla="*/ 2029754 w 10423900"/>
              <a:gd name="connsiteY13" fmla="*/ 1019287 h 5491534"/>
              <a:gd name="connsiteX14" fmla="*/ 1945181 w 10423900"/>
              <a:gd name="connsiteY14" fmla="*/ 1119716 h 5491534"/>
              <a:gd name="connsiteX15" fmla="*/ 2056184 w 10423900"/>
              <a:gd name="connsiteY15" fmla="*/ 1225434 h 5491534"/>
              <a:gd name="connsiteX16" fmla="*/ 2225329 w 10423900"/>
              <a:gd name="connsiteY16" fmla="*/ 1236004 h 5491534"/>
              <a:gd name="connsiteX17" fmla="*/ 3234920 w 10423900"/>
              <a:gd name="connsiteY17" fmla="*/ 1262435 h 5491534"/>
              <a:gd name="connsiteX18" fmla="*/ 0 w 10423900"/>
              <a:gd name="connsiteY18" fmla="*/ 1495009 h 5491534"/>
              <a:gd name="connsiteX19" fmla="*/ 438724 w 10423900"/>
              <a:gd name="connsiteY19" fmla="*/ 1637728 h 5491534"/>
              <a:gd name="connsiteX20" fmla="*/ 586726 w 10423900"/>
              <a:gd name="connsiteY20" fmla="*/ 2028877 h 5491534"/>
              <a:gd name="connsiteX21" fmla="*/ 1125878 w 10423900"/>
              <a:gd name="connsiteY21" fmla="*/ 2250882 h 5491534"/>
              <a:gd name="connsiteX22" fmla="*/ 1474744 w 10423900"/>
              <a:gd name="connsiteY22" fmla="*/ 2330169 h 5491534"/>
              <a:gd name="connsiteX23" fmla="*/ 2272901 w 10423900"/>
              <a:gd name="connsiteY23" fmla="*/ 2446458 h 5491534"/>
              <a:gd name="connsiteX24" fmla="*/ 2389190 w 10423900"/>
              <a:gd name="connsiteY24" fmla="*/ 2636747 h 5491534"/>
              <a:gd name="connsiteX25" fmla="*/ 2489621 w 10423900"/>
              <a:gd name="connsiteY25" fmla="*/ 2848179 h 5491534"/>
              <a:gd name="connsiteX26" fmla="*/ 2701053 w 10423900"/>
              <a:gd name="connsiteY26" fmla="*/ 2985611 h 5491534"/>
              <a:gd name="connsiteX27" fmla="*/ 1057165 w 10423900"/>
              <a:gd name="connsiteY27" fmla="*/ 2964468 h 5491534"/>
              <a:gd name="connsiteX28" fmla="*/ 2912485 w 10423900"/>
              <a:gd name="connsiteY28" fmla="*/ 3408477 h 5491534"/>
              <a:gd name="connsiteX29" fmla="*/ 2748626 w 10423900"/>
              <a:gd name="connsiteY29" fmla="*/ 3582909 h 5491534"/>
              <a:gd name="connsiteX30" fmla="*/ 3763503 w 10423900"/>
              <a:gd name="connsiteY30" fmla="*/ 3820771 h 5491534"/>
              <a:gd name="connsiteX31" fmla="*/ 3219063 w 10423900"/>
              <a:gd name="connsiteY31" fmla="*/ 3847199 h 5491534"/>
              <a:gd name="connsiteX32" fmla="*/ 6385269 w 10423900"/>
              <a:gd name="connsiteY32" fmla="*/ 4840933 h 5491534"/>
              <a:gd name="connsiteX33" fmla="*/ 10285854 w 10423900"/>
              <a:gd name="connsiteY33" fmla="*/ 5471118 h 5491534"/>
              <a:gd name="connsiteX34" fmla="*/ 10423900 w 10423900"/>
              <a:gd name="connsiteY34" fmla="*/ 5491534 h 5491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3900" h="5491534">
                <a:moveTo>
                  <a:pt x="10423900" y="0"/>
                </a:moveTo>
                <a:lnTo>
                  <a:pt x="3493157" y="0"/>
                </a:lnTo>
                <a:lnTo>
                  <a:pt x="3493018" y="31"/>
                </a:lnTo>
                <a:cubicBezTo>
                  <a:pt x="3414969" y="12668"/>
                  <a:pt x="3328744" y="21588"/>
                  <a:pt x="3245493" y="104839"/>
                </a:cubicBezTo>
                <a:cubicBezTo>
                  <a:pt x="3668357" y="162984"/>
                  <a:pt x="4075366" y="51981"/>
                  <a:pt x="4434802" y="284558"/>
                </a:cubicBezTo>
                <a:cubicBezTo>
                  <a:pt x="4302656" y="400846"/>
                  <a:pt x="4154654" y="374416"/>
                  <a:pt x="4011937" y="395559"/>
                </a:cubicBezTo>
                <a:cubicBezTo>
                  <a:pt x="3863934" y="416704"/>
                  <a:pt x="3721217" y="453704"/>
                  <a:pt x="3573213" y="474847"/>
                </a:cubicBezTo>
                <a:cubicBezTo>
                  <a:pt x="3414639" y="501275"/>
                  <a:pt x="3256063" y="506562"/>
                  <a:pt x="3097489" y="532990"/>
                </a:cubicBezTo>
                <a:cubicBezTo>
                  <a:pt x="2965345" y="554135"/>
                  <a:pt x="2822627" y="517133"/>
                  <a:pt x="2664052" y="649279"/>
                </a:cubicBezTo>
                <a:cubicBezTo>
                  <a:pt x="3055203" y="744424"/>
                  <a:pt x="3409352" y="601706"/>
                  <a:pt x="3795218" y="696852"/>
                </a:cubicBezTo>
                <a:cubicBezTo>
                  <a:pt x="3567928" y="781425"/>
                  <a:pt x="3382924" y="754995"/>
                  <a:pt x="3208492" y="802568"/>
                </a:cubicBezTo>
                <a:cubicBezTo>
                  <a:pt x="3049916" y="850140"/>
                  <a:pt x="2859627" y="797282"/>
                  <a:pt x="2727483" y="939999"/>
                </a:cubicBezTo>
                <a:cubicBezTo>
                  <a:pt x="2627052" y="1051000"/>
                  <a:pt x="2521336" y="1066858"/>
                  <a:pt x="2389190" y="1003429"/>
                </a:cubicBezTo>
                <a:cubicBezTo>
                  <a:pt x="2272901" y="945284"/>
                  <a:pt x="2146043" y="961142"/>
                  <a:pt x="2029754" y="1019287"/>
                </a:cubicBezTo>
                <a:cubicBezTo>
                  <a:pt x="1987468" y="1040430"/>
                  <a:pt x="1945181" y="1066858"/>
                  <a:pt x="1945181" y="1119716"/>
                </a:cubicBezTo>
                <a:cubicBezTo>
                  <a:pt x="1945181" y="1193719"/>
                  <a:pt x="1998039" y="1214862"/>
                  <a:pt x="2056184" y="1225434"/>
                </a:cubicBezTo>
                <a:cubicBezTo>
                  <a:pt x="2109042" y="1236004"/>
                  <a:pt x="2172471" y="1246577"/>
                  <a:pt x="2225329" y="1236004"/>
                </a:cubicBezTo>
                <a:cubicBezTo>
                  <a:pt x="2563622" y="1177861"/>
                  <a:pt x="2896629" y="1273005"/>
                  <a:pt x="3234920" y="1262435"/>
                </a:cubicBezTo>
                <a:cubicBezTo>
                  <a:pt x="2172471" y="1489724"/>
                  <a:pt x="1099450" y="1415723"/>
                  <a:pt x="0" y="1495009"/>
                </a:cubicBezTo>
                <a:cubicBezTo>
                  <a:pt x="142717" y="1653583"/>
                  <a:pt x="327721" y="1521439"/>
                  <a:pt x="438724" y="1637728"/>
                </a:cubicBezTo>
                <a:cubicBezTo>
                  <a:pt x="333006" y="1880875"/>
                  <a:pt x="375293" y="2013020"/>
                  <a:pt x="586726" y="2028877"/>
                </a:cubicBezTo>
                <a:cubicBezTo>
                  <a:pt x="792873" y="2044734"/>
                  <a:pt x="1014877" y="1960161"/>
                  <a:pt x="1125878" y="2250882"/>
                </a:cubicBezTo>
                <a:cubicBezTo>
                  <a:pt x="1157593" y="2340740"/>
                  <a:pt x="1353170" y="2314312"/>
                  <a:pt x="1474744" y="2330169"/>
                </a:cubicBezTo>
                <a:cubicBezTo>
                  <a:pt x="1739034" y="2367170"/>
                  <a:pt x="2019183" y="2330169"/>
                  <a:pt x="2272901" y="2446458"/>
                </a:cubicBezTo>
                <a:cubicBezTo>
                  <a:pt x="2373332" y="2488744"/>
                  <a:pt x="2442048" y="2520459"/>
                  <a:pt x="2389190" y="2636747"/>
                </a:cubicBezTo>
                <a:cubicBezTo>
                  <a:pt x="2336332" y="2758321"/>
                  <a:pt x="2405048" y="2800607"/>
                  <a:pt x="2489621" y="2848179"/>
                </a:cubicBezTo>
                <a:cubicBezTo>
                  <a:pt x="2553051" y="2885180"/>
                  <a:pt x="2648195" y="2874609"/>
                  <a:pt x="2701053" y="2985611"/>
                </a:cubicBezTo>
                <a:cubicBezTo>
                  <a:pt x="2146043" y="2969753"/>
                  <a:pt x="1606888" y="2879895"/>
                  <a:pt x="1057165" y="2964468"/>
                </a:cubicBezTo>
                <a:cubicBezTo>
                  <a:pt x="1659748" y="3175900"/>
                  <a:pt x="2320474" y="3165328"/>
                  <a:pt x="2912485" y="3408477"/>
                </a:cubicBezTo>
                <a:cubicBezTo>
                  <a:pt x="2891342" y="3493050"/>
                  <a:pt x="2753911" y="3456048"/>
                  <a:pt x="2748626" y="3582909"/>
                </a:cubicBezTo>
                <a:cubicBezTo>
                  <a:pt x="3060489" y="3715055"/>
                  <a:pt x="3435782" y="3625195"/>
                  <a:pt x="3763503" y="3820771"/>
                </a:cubicBezTo>
                <a:cubicBezTo>
                  <a:pt x="3573213" y="3910629"/>
                  <a:pt x="3398782" y="3762626"/>
                  <a:pt x="3219063" y="3847199"/>
                </a:cubicBezTo>
                <a:cubicBezTo>
                  <a:pt x="3277208" y="3974060"/>
                  <a:pt x="5909545" y="4756360"/>
                  <a:pt x="6385269" y="4840933"/>
                </a:cubicBezTo>
                <a:cubicBezTo>
                  <a:pt x="7171204" y="4982659"/>
                  <a:pt x="9157515" y="5302348"/>
                  <a:pt x="10285854" y="5471118"/>
                </a:cubicBezTo>
                <a:lnTo>
                  <a:pt x="10423900" y="5491534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6/9/21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2524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76C5A8FA-6B61-4934-AF55-C595090CA5DC}"/>
              </a:ext>
            </a:extLst>
          </p:cNvPr>
          <p:cNvSpPr/>
          <p:nvPr/>
        </p:nvSpPr>
        <p:spPr>
          <a:xfrm>
            <a:off x="4726728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6AD042-DE90-4088-8A07-B9A64C2CE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40080"/>
            <a:ext cx="3886200" cy="2953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FFC98-62A0-445A-BEDA-785BE925A1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9168" y="640080"/>
            <a:ext cx="4489704" cy="5596128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4D7827-8489-4EE4-88EE-16685FE6D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776472"/>
            <a:ext cx="3886200" cy="246888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33534F-EA91-4A50-B0F6-10D689E45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6/9/21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20F3F7-8B4B-4015-AA9C-109D05B2F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0B6EE2-78A1-4D01-87BE-A1487FBD2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46936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615C6B-1C98-4B1C-AB4B-1E1898E59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lIns="109728" tIns="109728" rIns="109728" bIns="91440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8DFF97-B7FD-47F9-BC7F-DD4B4C5EA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lIns="109728" tIns="109728" rIns="109728" bIns="9144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31D22-079E-43E3-86A4-BA12DB888C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1200" spc="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04E684-10F4-4CC3-A0B9-F03AA7BE37CF}" type="datetimeFigureOut">
              <a:rPr lang="en-US" smtClean="0"/>
              <a:t>6/9/21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4C30A2-140B-4A5D-BEEC-C1314AF1F3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ctr">
              <a:defRPr sz="1200" spc="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71BA8F-7826-496D-91F8-B3ECDF34DA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1200" spc="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3148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23" r:id="rId2"/>
    <p:sldLayoutId id="2147483724" r:id="rId3"/>
    <p:sldLayoutId id="2147483725" r:id="rId4"/>
    <p:sldLayoutId id="2147483714" r:id="rId5"/>
    <p:sldLayoutId id="2147483715" r:id="rId6"/>
    <p:sldLayoutId id="2147483721" r:id="rId7"/>
    <p:sldLayoutId id="2147483716" r:id="rId8"/>
    <p:sldLayoutId id="2147483717" r:id="rId9"/>
    <p:sldLayoutId id="2147483718" r:id="rId10"/>
    <p:sldLayoutId id="2147483719" r:id="rId11"/>
    <p:sldLayoutId id="2147483720" r:id="rId12"/>
  </p:sldLayoutIdLst>
  <p:txStyles>
    <p:titleStyle>
      <a:lvl1pPr algn="l" defTabSz="914400" rtl="0" eaLnBrk="1" latinLnBrk="0" hangingPunct="1">
        <a:lnSpc>
          <a:spcPct val="105000"/>
        </a:lnSpc>
        <a:spcBef>
          <a:spcPct val="0"/>
        </a:spcBef>
        <a:buNone/>
        <a:defRPr sz="4400" b="1" i="0" kern="1200" spc="1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400" kern="1200" spc="6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 spc="6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 spc="6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 spc="6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 spc="6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CE1AED4-C7FF-4468-BF54-4470A0A3E2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F5EDA3A-BD94-B14C-B88C-094666E3D0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388145"/>
            <a:ext cx="9144000" cy="1152663"/>
          </a:xfrm>
        </p:spPr>
        <p:txBody>
          <a:bodyPr>
            <a:normAutofit/>
          </a:bodyPr>
          <a:lstStyle/>
          <a:p>
            <a:pPr algn="ctr"/>
            <a:r>
              <a:rPr kumimoji="1" lang="en-US" altLang="ko-KR" sz="4800" dirty="0"/>
              <a:t>MLB </a:t>
            </a:r>
            <a:r>
              <a:rPr kumimoji="1" lang="ko-KR" altLang="en-US" sz="4800" dirty="0"/>
              <a:t>팀 </a:t>
            </a:r>
            <a:r>
              <a:rPr kumimoji="1" lang="ko-KR" altLang="en-US" sz="4800" dirty="0" err="1"/>
              <a:t>최종발표</a:t>
            </a:r>
            <a:r>
              <a:rPr kumimoji="1" lang="en-US" altLang="ko-KR" sz="4800" dirty="0"/>
              <a:t> 3</a:t>
            </a:r>
            <a:endParaRPr kumimoji="1" lang="ko-KR" altLang="en-US" sz="4800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F2D0606-9BD7-1343-B985-EF82257D81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636465"/>
            <a:ext cx="9144000" cy="646785"/>
          </a:xfrm>
        </p:spPr>
        <p:txBody>
          <a:bodyPr>
            <a:normAutofit/>
          </a:bodyPr>
          <a:lstStyle/>
          <a:p>
            <a:pPr algn="ctr"/>
            <a:r>
              <a:rPr kumimoji="1" lang="ko-KR" altLang="en-US" dirty="0"/>
              <a:t>김동욱</a:t>
            </a:r>
          </a:p>
        </p:txBody>
      </p:sp>
      <p:pic>
        <p:nvPicPr>
          <p:cNvPr id="4" name="Picture 3" descr="추상적 배경">
            <a:extLst>
              <a:ext uri="{FF2B5EF4-FFF2-40B4-BE49-F238E27FC236}">
                <a16:creationId xmlns:a16="http://schemas.microsoft.com/office/drawing/2014/main" id="{284178B6-AD17-4DC4-A0B5-8FACB04B76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009" r="-1" b="7122"/>
          <a:stretch/>
        </p:blipFill>
        <p:spPr>
          <a:xfrm>
            <a:off x="618185" y="-1"/>
            <a:ext cx="11127339" cy="4269507"/>
          </a:xfrm>
          <a:custGeom>
            <a:avLst/>
            <a:gdLst/>
            <a:ahLst/>
            <a:cxnLst/>
            <a:rect l="l" t="t" r="r" b="b"/>
            <a:pathLst>
              <a:path w="11127339" h="4269507">
                <a:moveTo>
                  <a:pt x="9677229" y="597101"/>
                </a:moveTo>
                <a:cubicBezTo>
                  <a:pt x="9652117" y="809164"/>
                  <a:pt x="9540504" y="831487"/>
                  <a:pt x="9479117" y="962631"/>
                </a:cubicBezTo>
                <a:cubicBezTo>
                  <a:pt x="9520972" y="973793"/>
                  <a:pt x="9557246" y="987744"/>
                  <a:pt x="9593520" y="993325"/>
                </a:cubicBezTo>
                <a:cubicBezTo>
                  <a:pt x="9735826" y="1021228"/>
                  <a:pt x="9872551" y="1093776"/>
                  <a:pt x="10000905" y="1216549"/>
                </a:cubicBezTo>
                <a:cubicBezTo>
                  <a:pt x="10098566" y="1308629"/>
                  <a:pt x="10204597" y="1347694"/>
                  <a:pt x="10310629" y="1353274"/>
                </a:cubicBezTo>
                <a:cubicBezTo>
                  <a:pt x="10363645" y="1356065"/>
                  <a:pt x="10419451" y="1358855"/>
                  <a:pt x="10466886" y="1392339"/>
                </a:cubicBezTo>
                <a:cubicBezTo>
                  <a:pt x="10514321" y="1425822"/>
                  <a:pt x="10606401" y="1411871"/>
                  <a:pt x="10575709" y="1593241"/>
                </a:cubicBezTo>
                <a:cubicBezTo>
                  <a:pt x="10695691" y="1665789"/>
                  <a:pt x="10645466" y="1880643"/>
                  <a:pt x="10701272" y="2014577"/>
                </a:cubicBezTo>
                <a:cubicBezTo>
                  <a:pt x="10762659" y="2162464"/>
                  <a:pt x="10798933" y="2343835"/>
                  <a:pt x="10879852" y="2469398"/>
                </a:cubicBezTo>
                <a:cubicBezTo>
                  <a:pt x="10910545" y="2514043"/>
                  <a:pt x="10910545" y="2564269"/>
                  <a:pt x="10893803" y="2611704"/>
                </a:cubicBezTo>
                <a:cubicBezTo>
                  <a:pt x="10863110" y="2712155"/>
                  <a:pt x="10824046" y="2798655"/>
                  <a:pt x="10771030" y="2865622"/>
                </a:cubicBezTo>
                <a:cubicBezTo>
                  <a:pt x="10575709" y="3111169"/>
                  <a:pt x="10374806" y="3353926"/>
                  <a:pt x="10159952" y="3546457"/>
                </a:cubicBezTo>
                <a:cubicBezTo>
                  <a:pt x="9917196" y="3766891"/>
                  <a:pt x="9649326" y="3886875"/>
                  <a:pt x="9378666" y="3981745"/>
                </a:cubicBezTo>
                <a:cubicBezTo>
                  <a:pt x="8865250" y="4163115"/>
                  <a:pt x="8343463" y="4230083"/>
                  <a:pt x="7813303" y="4246825"/>
                </a:cubicBezTo>
                <a:cubicBezTo>
                  <a:pt x="7458935" y="4257986"/>
                  <a:pt x="7107356" y="4271937"/>
                  <a:pt x="6752987" y="4269147"/>
                </a:cubicBezTo>
                <a:cubicBezTo>
                  <a:pt x="6443263" y="4266357"/>
                  <a:pt x="6133539" y="4235663"/>
                  <a:pt x="5821025" y="4196599"/>
                </a:cubicBezTo>
                <a:cubicBezTo>
                  <a:pt x="5416430" y="4143583"/>
                  <a:pt x="3945937" y="3909197"/>
                  <a:pt x="3435312" y="3817117"/>
                </a:cubicBezTo>
                <a:cubicBezTo>
                  <a:pt x="3184184" y="3772472"/>
                  <a:pt x="1794610" y="3359507"/>
                  <a:pt x="1763916" y="3292539"/>
                </a:cubicBezTo>
                <a:cubicBezTo>
                  <a:pt x="1858787" y="3247894"/>
                  <a:pt x="1950867" y="3326023"/>
                  <a:pt x="2051318" y="3278588"/>
                </a:cubicBezTo>
                <a:cubicBezTo>
                  <a:pt x="1878319" y="3175346"/>
                  <a:pt x="1680207" y="3222782"/>
                  <a:pt x="1515579" y="3153024"/>
                </a:cubicBezTo>
                <a:cubicBezTo>
                  <a:pt x="1518369" y="3086056"/>
                  <a:pt x="1590917" y="3105589"/>
                  <a:pt x="1602078" y="3060944"/>
                </a:cubicBezTo>
                <a:cubicBezTo>
                  <a:pt x="1289564" y="2932589"/>
                  <a:pt x="940776" y="2938170"/>
                  <a:pt x="622681" y="2826558"/>
                </a:cubicBezTo>
                <a:cubicBezTo>
                  <a:pt x="912872" y="2781913"/>
                  <a:pt x="1197484" y="2829348"/>
                  <a:pt x="1490466" y="2837719"/>
                </a:cubicBezTo>
                <a:cubicBezTo>
                  <a:pt x="1462563" y="2779122"/>
                  <a:pt x="1412338" y="2784703"/>
                  <a:pt x="1378854" y="2765170"/>
                </a:cubicBezTo>
                <a:cubicBezTo>
                  <a:pt x="1334209" y="2740058"/>
                  <a:pt x="1297935" y="2717736"/>
                  <a:pt x="1325838" y="2653559"/>
                </a:cubicBezTo>
                <a:cubicBezTo>
                  <a:pt x="1353741" y="2592172"/>
                  <a:pt x="1317467" y="2575430"/>
                  <a:pt x="1264451" y="2553108"/>
                </a:cubicBezTo>
                <a:cubicBezTo>
                  <a:pt x="1130517" y="2491721"/>
                  <a:pt x="982630" y="2511253"/>
                  <a:pt x="843115" y="2491721"/>
                </a:cubicBezTo>
                <a:cubicBezTo>
                  <a:pt x="778938" y="2483350"/>
                  <a:pt x="675696" y="2497301"/>
                  <a:pt x="658954" y="2449866"/>
                </a:cubicBezTo>
                <a:cubicBezTo>
                  <a:pt x="600358" y="2296399"/>
                  <a:pt x="483165" y="2341044"/>
                  <a:pt x="374343" y="2332673"/>
                </a:cubicBezTo>
                <a:cubicBezTo>
                  <a:pt x="262731" y="2324302"/>
                  <a:pt x="240408" y="2254545"/>
                  <a:pt x="296215" y="2126190"/>
                </a:cubicBezTo>
                <a:cubicBezTo>
                  <a:pt x="237618" y="2064803"/>
                  <a:pt x="139957" y="2134560"/>
                  <a:pt x="64619" y="2050851"/>
                </a:cubicBezTo>
                <a:cubicBezTo>
                  <a:pt x="645003" y="2008997"/>
                  <a:pt x="1211435" y="2048061"/>
                  <a:pt x="1772287" y="1928078"/>
                </a:cubicBezTo>
                <a:cubicBezTo>
                  <a:pt x="1593708" y="1933658"/>
                  <a:pt x="1417918" y="1883433"/>
                  <a:pt x="1239338" y="1914126"/>
                </a:cubicBezTo>
                <a:cubicBezTo>
                  <a:pt x="1211435" y="1919707"/>
                  <a:pt x="1177952" y="1914126"/>
                  <a:pt x="1150049" y="1908546"/>
                </a:cubicBezTo>
                <a:cubicBezTo>
                  <a:pt x="1119355" y="1902965"/>
                  <a:pt x="1091452" y="1891804"/>
                  <a:pt x="1091452" y="1852739"/>
                </a:cubicBezTo>
                <a:cubicBezTo>
                  <a:pt x="1091452" y="1824836"/>
                  <a:pt x="1113775" y="1810885"/>
                  <a:pt x="1136097" y="1799724"/>
                </a:cubicBezTo>
                <a:cubicBezTo>
                  <a:pt x="1197484" y="1769030"/>
                  <a:pt x="1264451" y="1760659"/>
                  <a:pt x="1325838" y="1791353"/>
                </a:cubicBezTo>
                <a:cubicBezTo>
                  <a:pt x="1395596" y="1824836"/>
                  <a:pt x="1451402" y="1816465"/>
                  <a:pt x="1504418" y="1757869"/>
                </a:cubicBezTo>
                <a:cubicBezTo>
                  <a:pt x="1574175" y="1682531"/>
                  <a:pt x="1674626" y="1710434"/>
                  <a:pt x="1758336" y="1685321"/>
                </a:cubicBezTo>
                <a:cubicBezTo>
                  <a:pt x="1850416" y="1660208"/>
                  <a:pt x="1948077" y="1674160"/>
                  <a:pt x="2068060" y="1629515"/>
                </a:cubicBezTo>
                <a:cubicBezTo>
                  <a:pt x="1864367" y="1579289"/>
                  <a:pt x="1677417" y="1654628"/>
                  <a:pt x="1470934" y="1604402"/>
                </a:cubicBezTo>
                <a:cubicBezTo>
                  <a:pt x="1554643" y="1534644"/>
                  <a:pt x="1629982" y="1554177"/>
                  <a:pt x="1699739" y="1543015"/>
                </a:cubicBezTo>
                <a:cubicBezTo>
                  <a:pt x="1783448" y="1529064"/>
                  <a:pt x="1867158" y="1526273"/>
                  <a:pt x="1950867" y="1512322"/>
                </a:cubicBezTo>
                <a:cubicBezTo>
                  <a:pt x="2028996" y="1501161"/>
                  <a:pt x="2104335" y="1481629"/>
                  <a:pt x="2182464" y="1470467"/>
                </a:cubicBezTo>
                <a:cubicBezTo>
                  <a:pt x="2257802" y="1459306"/>
                  <a:pt x="2335930" y="1473258"/>
                  <a:pt x="2405688" y="1411871"/>
                </a:cubicBezTo>
                <a:cubicBezTo>
                  <a:pt x="2215947" y="1289097"/>
                  <a:pt x="2001092" y="1347694"/>
                  <a:pt x="1777868" y="1317000"/>
                </a:cubicBezTo>
                <a:cubicBezTo>
                  <a:pt x="1836464" y="1258404"/>
                  <a:pt x="1897851" y="1269565"/>
                  <a:pt x="1948077" y="1252823"/>
                </a:cubicBezTo>
                <a:cubicBezTo>
                  <a:pt x="1970399" y="1247243"/>
                  <a:pt x="1998302" y="1247243"/>
                  <a:pt x="2006673" y="1219340"/>
                </a:cubicBezTo>
                <a:cubicBezTo>
                  <a:pt x="2017834" y="1183066"/>
                  <a:pt x="1992721" y="1160743"/>
                  <a:pt x="1964818" y="1149582"/>
                </a:cubicBezTo>
                <a:cubicBezTo>
                  <a:pt x="1839255" y="1096566"/>
                  <a:pt x="1705320" y="1068663"/>
                  <a:pt x="1571385" y="1040760"/>
                </a:cubicBezTo>
                <a:cubicBezTo>
                  <a:pt x="1496047" y="1026808"/>
                  <a:pt x="1415128" y="1035179"/>
                  <a:pt x="1348160" y="990534"/>
                </a:cubicBezTo>
                <a:cubicBezTo>
                  <a:pt x="1593708" y="798003"/>
                  <a:pt x="1867158" y="834277"/>
                  <a:pt x="2143399" y="845438"/>
                </a:cubicBezTo>
                <a:cubicBezTo>
                  <a:pt x="2592639" y="862180"/>
                  <a:pt x="3041878" y="878922"/>
                  <a:pt x="3493908" y="851019"/>
                </a:cubicBezTo>
                <a:cubicBezTo>
                  <a:pt x="3859437" y="798003"/>
                  <a:pt x="4230549" y="792423"/>
                  <a:pt x="4601661" y="772890"/>
                </a:cubicBezTo>
                <a:cubicBezTo>
                  <a:pt x="5009045" y="747778"/>
                  <a:pt x="5422011" y="767310"/>
                  <a:pt x="5832186" y="770100"/>
                </a:cubicBezTo>
                <a:cubicBezTo>
                  <a:pt x="6127958" y="772890"/>
                  <a:pt x="6426521" y="798003"/>
                  <a:pt x="6722294" y="775681"/>
                </a:cubicBezTo>
                <a:cubicBezTo>
                  <a:pt x="7068292" y="750568"/>
                  <a:pt x="7419871" y="770100"/>
                  <a:pt x="7768659" y="761729"/>
                </a:cubicBezTo>
                <a:cubicBezTo>
                  <a:pt x="7924917" y="758939"/>
                  <a:pt x="8081173" y="736616"/>
                  <a:pt x="8237431" y="719875"/>
                </a:cubicBezTo>
                <a:cubicBezTo>
                  <a:pt x="8530413" y="686391"/>
                  <a:pt x="8826185" y="641746"/>
                  <a:pt x="9121958" y="655697"/>
                </a:cubicBezTo>
                <a:cubicBezTo>
                  <a:pt x="9306119" y="664068"/>
                  <a:pt x="9487489" y="664068"/>
                  <a:pt x="9677229" y="597101"/>
                </a:cubicBezTo>
                <a:close/>
                <a:moveTo>
                  <a:pt x="0" y="0"/>
                </a:moveTo>
                <a:lnTo>
                  <a:pt x="11127339" y="0"/>
                </a:lnTo>
                <a:lnTo>
                  <a:pt x="11127339" y="1"/>
                </a:lnTo>
                <a:lnTo>
                  <a:pt x="0" y="1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0109852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81AE255-5C3D-944F-9900-31CC5F95109F}"/>
              </a:ext>
            </a:extLst>
          </p:cNvPr>
          <p:cNvSpPr txBox="1"/>
          <p:nvPr/>
        </p:nvSpPr>
        <p:spPr>
          <a:xfrm>
            <a:off x="2214673" y="202940"/>
            <a:ext cx="776265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4400" dirty="0"/>
              <a:t>랜덤 </a:t>
            </a:r>
            <a:r>
              <a:rPr kumimoji="1" lang="ko-KR" altLang="en-US" sz="4400" dirty="0" err="1"/>
              <a:t>포레스트</a:t>
            </a:r>
            <a:r>
              <a:rPr kumimoji="1" lang="ko-KR" altLang="en-US" sz="4400" dirty="0"/>
              <a:t> </a:t>
            </a:r>
            <a:r>
              <a:rPr kumimoji="1" lang="en-US" altLang="ko-KR" sz="4400" dirty="0"/>
              <a:t>(Random</a:t>
            </a:r>
            <a:r>
              <a:rPr kumimoji="1" lang="ko-KR" altLang="en-US" sz="4400" dirty="0"/>
              <a:t> </a:t>
            </a:r>
            <a:r>
              <a:rPr kumimoji="1" lang="en-US" altLang="ko-KR" sz="4400" dirty="0"/>
              <a:t>Forest)</a:t>
            </a:r>
            <a:endParaRPr kumimoji="1" lang="ko-KR" altLang="en-US" sz="44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6909184-EC3C-6747-9D74-BDF5C6B9A4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092" y="1079061"/>
            <a:ext cx="5219907" cy="5370120"/>
          </a:xfrm>
          <a:prstGeom prst="rect">
            <a:avLst/>
          </a:prstGeom>
        </p:spPr>
      </p:pic>
      <p:pic>
        <p:nvPicPr>
          <p:cNvPr id="7" name="그림 6" descr="테이블이(가) 표시된 사진&#10;&#10;자동 생성된 설명">
            <a:extLst>
              <a:ext uri="{FF2B5EF4-FFF2-40B4-BE49-F238E27FC236}">
                <a16:creationId xmlns:a16="http://schemas.microsoft.com/office/drawing/2014/main" id="{AD569A10-4BD8-8B45-A0C4-9F56BEC1B9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3159" y="1094082"/>
            <a:ext cx="5219909" cy="2047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0079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81AE255-5C3D-944F-9900-31CC5F95109F}"/>
              </a:ext>
            </a:extLst>
          </p:cNvPr>
          <p:cNvSpPr txBox="1"/>
          <p:nvPr/>
        </p:nvSpPr>
        <p:spPr>
          <a:xfrm>
            <a:off x="2214673" y="202940"/>
            <a:ext cx="776265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4400" dirty="0" err="1"/>
              <a:t>Adaboost</a:t>
            </a:r>
            <a:endParaRPr kumimoji="1" lang="ko-KR" altLang="en-US" sz="4400" dirty="0"/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D8812742-6568-0A43-BE0F-914B7D28F5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284" y="1336675"/>
            <a:ext cx="10155431" cy="20923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EB65846-C6C6-B340-80DF-2F4A299C25B9}"/>
              </a:ext>
            </a:extLst>
          </p:cNvPr>
          <p:cNvSpPr txBox="1"/>
          <p:nvPr/>
        </p:nvSpPr>
        <p:spPr>
          <a:xfrm>
            <a:off x="2724149" y="4300537"/>
            <a:ext cx="67437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3200" dirty="0" err="1"/>
              <a:t>스텀프의</a:t>
            </a:r>
            <a:r>
              <a:rPr kumimoji="1" lang="ko-KR" altLang="en-US" sz="3200" dirty="0"/>
              <a:t> 개수 </a:t>
            </a:r>
            <a:r>
              <a:rPr kumimoji="1" lang="en-US" altLang="ko-KR" sz="3200" dirty="0"/>
              <a:t>:</a:t>
            </a:r>
            <a:r>
              <a:rPr kumimoji="1" lang="ko-KR" altLang="en-US" sz="3200" dirty="0"/>
              <a:t> </a:t>
            </a:r>
            <a:r>
              <a:rPr kumimoji="1" lang="en-US" altLang="ko-KR" sz="3200" dirty="0"/>
              <a:t>10000</a:t>
            </a:r>
            <a:r>
              <a:rPr kumimoji="1" lang="ko-KR" altLang="en-US" sz="3200" dirty="0"/>
              <a:t>개</a:t>
            </a:r>
            <a:endParaRPr kumimoji="1" lang="en-US" altLang="ko-KR" sz="3200" dirty="0"/>
          </a:p>
          <a:p>
            <a:pPr algn="ctr"/>
            <a:r>
              <a:rPr kumimoji="1" lang="ko-KR" altLang="en-US" sz="3200" dirty="0"/>
              <a:t>정확도는 </a:t>
            </a:r>
            <a:r>
              <a:rPr kumimoji="1" lang="en-US" altLang="ko-KR" sz="3200" dirty="0"/>
              <a:t>60.5%</a:t>
            </a:r>
            <a:r>
              <a:rPr kumimoji="1" lang="ko-KR" altLang="en-US" sz="3200" dirty="0"/>
              <a:t> 로 가장 낮게 나옴</a:t>
            </a:r>
            <a:endParaRPr kumimoji="1" lang="en-US" altLang="ko-KR" sz="3200" dirty="0"/>
          </a:p>
        </p:txBody>
      </p:sp>
    </p:spTree>
    <p:extLst>
      <p:ext uri="{BB962C8B-B14F-4D97-AF65-F5344CB8AC3E}">
        <p14:creationId xmlns:p14="http://schemas.microsoft.com/office/powerpoint/2010/main" val="25337059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70669D4-825A-FD43-9445-95314FA626C6}"/>
              </a:ext>
            </a:extLst>
          </p:cNvPr>
          <p:cNvSpPr txBox="1"/>
          <p:nvPr/>
        </p:nvSpPr>
        <p:spPr>
          <a:xfrm>
            <a:off x="2214673" y="202940"/>
            <a:ext cx="776265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4400" dirty="0" err="1"/>
              <a:t>Adaboost</a:t>
            </a:r>
            <a:endParaRPr kumimoji="1" lang="ko-KR" altLang="en-US" sz="44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1AE79E5-6F2F-6F4F-81C5-7743C5A826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241" y="972381"/>
            <a:ext cx="10373980" cy="5565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6085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70669D4-825A-FD43-9445-95314FA626C6}"/>
              </a:ext>
            </a:extLst>
          </p:cNvPr>
          <p:cNvSpPr txBox="1"/>
          <p:nvPr/>
        </p:nvSpPr>
        <p:spPr>
          <a:xfrm>
            <a:off x="2214673" y="202940"/>
            <a:ext cx="776265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4400" dirty="0" err="1"/>
              <a:t>Adaboost</a:t>
            </a:r>
            <a:endParaRPr kumimoji="1" lang="ko-KR" altLang="en-US" sz="44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8977A2E-9BEF-614A-A638-68BC321EBD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159" y="972381"/>
            <a:ext cx="5577840" cy="5616575"/>
          </a:xfrm>
          <a:prstGeom prst="rect">
            <a:avLst/>
          </a:prstGeom>
        </p:spPr>
      </p:pic>
      <p:pic>
        <p:nvPicPr>
          <p:cNvPr id="7" name="그림 6" descr="테이블이(가) 표시된 사진&#10;&#10;자동 생성된 설명">
            <a:extLst>
              <a:ext uri="{FF2B5EF4-FFF2-40B4-BE49-F238E27FC236}">
                <a16:creationId xmlns:a16="http://schemas.microsoft.com/office/drawing/2014/main" id="{010B01AF-44FC-4F4C-B0BA-C47904EAE5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1997" y="972381"/>
            <a:ext cx="5251843" cy="2090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505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B4A5109-4F3D-5244-88C4-FE5DFF85905C}"/>
              </a:ext>
            </a:extLst>
          </p:cNvPr>
          <p:cNvSpPr txBox="1"/>
          <p:nvPr/>
        </p:nvSpPr>
        <p:spPr>
          <a:xfrm>
            <a:off x="2214673" y="331527"/>
            <a:ext cx="776265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4400" dirty="0"/>
              <a:t>속성 중요도 비교 </a:t>
            </a:r>
            <a:r>
              <a:rPr kumimoji="1" lang="en-US" altLang="ko-KR" sz="4400" dirty="0"/>
              <a:t>(Top</a:t>
            </a:r>
            <a:r>
              <a:rPr kumimoji="1" lang="ko-KR" altLang="en-US" sz="4400" dirty="0"/>
              <a:t> </a:t>
            </a:r>
            <a:r>
              <a:rPr kumimoji="1" lang="en-US" altLang="ko-KR" sz="4400" dirty="0"/>
              <a:t>5</a:t>
            </a:r>
            <a:r>
              <a:rPr kumimoji="1" lang="ko-KR" altLang="en-US" sz="4400" dirty="0"/>
              <a:t>개</a:t>
            </a:r>
            <a:r>
              <a:rPr kumimoji="1" lang="en-US" altLang="ko-KR" sz="4400" dirty="0"/>
              <a:t>)</a:t>
            </a:r>
            <a:endParaRPr kumimoji="1" lang="ko-KR" altLang="en-US" sz="4400" dirty="0"/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33029755-13D2-0044-AEBD-0E7C9ACC82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5213127"/>
              </p:ext>
            </p:extLst>
          </p:nvPr>
        </p:nvGraphicFramePr>
        <p:xfrm>
          <a:off x="668336" y="1519770"/>
          <a:ext cx="10855328" cy="3833971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2713832">
                  <a:extLst>
                    <a:ext uri="{9D8B030D-6E8A-4147-A177-3AD203B41FA5}">
                      <a16:colId xmlns:a16="http://schemas.microsoft.com/office/drawing/2014/main" val="97998692"/>
                    </a:ext>
                  </a:extLst>
                </a:gridCol>
                <a:gridCol w="2713832">
                  <a:extLst>
                    <a:ext uri="{9D8B030D-6E8A-4147-A177-3AD203B41FA5}">
                      <a16:colId xmlns:a16="http://schemas.microsoft.com/office/drawing/2014/main" val="4068559844"/>
                    </a:ext>
                  </a:extLst>
                </a:gridCol>
                <a:gridCol w="2713832">
                  <a:extLst>
                    <a:ext uri="{9D8B030D-6E8A-4147-A177-3AD203B41FA5}">
                      <a16:colId xmlns:a16="http://schemas.microsoft.com/office/drawing/2014/main" val="2810868972"/>
                    </a:ext>
                  </a:extLst>
                </a:gridCol>
                <a:gridCol w="2713832">
                  <a:extLst>
                    <a:ext uri="{9D8B030D-6E8A-4147-A177-3AD203B41FA5}">
                      <a16:colId xmlns:a16="http://schemas.microsoft.com/office/drawing/2014/main" val="754899440"/>
                    </a:ext>
                  </a:extLst>
                </a:gridCol>
              </a:tblGrid>
              <a:tr h="550100"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/>
                        <a:t>Decision Tree</a:t>
                      </a:r>
                      <a:endParaRPr lang="ko-KR" altLang="en-US" sz="24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/>
                        <a:t>Random Forest</a:t>
                      </a:r>
                      <a:endParaRPr lang="ko-KR" altLang="en-US" sz="24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 err="1"/>
                        <a:t>Adaboost</a:t>
                      </a:r>
                      <a:endParaRPr lang="ko-KR" altLang="en-US" sz="2400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484254574"/>
                  </a:ext>
                </a:extLst>
              </a:tr>
              <a:tr h="26129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/>
                        <a:t>Feature</a:t>
                      </a:r>
                      <a:r>
                        <a:rPr lang="ko-KR" altLang="en-US" sz="2400" dirty="0"/>
                        <a:t> </a:t>
                      </a:r>
                      <a:r>
                        <a:rPr lang="en-US" altLang="ko-KR" sz="2400" dirty="0"/>
                        <a:t>Importance</a:t>
                      </a:r>
                      <a:endParaRPr lang="ko-KR" altLang="en-US" sz="24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/>
                        <a:t>전국 </a:t>
                      </a:r>
                      <a:r>
                        <a:rPr lang="ko-KR" altLang="en-US" sz="2400" dirty="0" err="1"/>
                        <a:t>스크린수</a:t>
                      </a:r>
                      <a:endParaRPr lang="en-US" altLang="ko-KR" sz="2400" dirty="0"/>
                    </a:p>
                    <a:p>
                      <a:pPr algn="ctr" latinLnBrk="1"/>
                      <a:r>
                        <a:rPr lang="en-US" altLang="ko-KR" sz="2400" dirty="0"/>
                        <a:t>Top </a:t>
                      </a:r>
                      <a:r>
                        <a:rPr lang="ko-KR" altLang="en-US" sz="2400" dirty="0"/>
                        <a:t>감독 여부</a:t>
                      </a:r>
                      <a:endParaRPr lang="en-US" altLang="ko-KR" sz="2400" dirty="0"/>
                    </a:p>
                    <a:p>
                      <a:pPr algn="ctr" latinLnBrk="1"/>
                      <a:r>
                        <a:rPr lang="ko-KR" altLang="en-US" sz="2400" dirty="0"/>
                        <a:t>네티즌 평점</a:t>
                      </a:r>
                      <a:endParaRPr lang="en-US" altLang="ko-KR" sz="2400" dirty="0"/>
                    </a:p>
                    <a:p>
                      <a:pPr algn="ctr" latinLnBrk="1"/>
                      <a:r>
                        <a:rPr lang="ko-KR" altLang="en-US" sz="2400" dirty="0"/>
                        <a:t>연휴기간 </a:t>
                      </a:r>
                      <a:r>
                        <a:rPr lang="ko-KR" altLang="en-US" sz="2400" dirty="0" err="1"/>
                        <a:t>상영여부</a:t>
                      </a:r>
                      <a:endParaRPr lang="en-US" altLang="ko-KR" sz="2400" dirty="0"/>
                    </a:p>
                    <a:p>
                      <a:pPr algn="ctr" latinLnBrk="1"/>
                      <a:r>
                        <a:rPr lang="en-US" altLang="ko-KR" sz="2400" dirty="0"/>
                        <a:t>Top </a:t>
                      </a:r>
                      <a:r>
                        <a:rPr lang="ko-KR" altLang="en-US" sz="2400" dirty="0"/>
                        <a:t>배우 여부</a:t>
                      </a:r>
                      <a:endParaRPr lang="en-US" altLang="ko-KR" sz="24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2400" dirty="0"/>
                    </a:p>
                    <a:p>
                      <a:pPr algn="ctr" latinLnBrk="1"/>
                      <a:r>
                        <a:rPr lang="ko-KR" altLang="en-US" sz="2400" dirty="0"/>
                        <a:t>전국 </a:t>
                      </a:r>
                      <a:r>
                        <a:rPr lang="ko-KR" altLang="en-US" sz="2400" dirty="0" err="1"/>
                        <a:t>스크린수</a:t>
                      </a:r>
                      <a:endParaRPr lang="en-US" altLang="ko-KR" sz="2400" dirty="0"/>
                    </a:p>
                    <a:p>
                      <a:pPr algn="ctr" latinLnBrk="1"/>
                      <a:r>
                        <a:rPr lang="ko-KR" altLang="en-US" sz="2400" dirty="0"/>
                        <a:t>러닝 타임</a:t>
                      </a:r>
                      <a:endParaRPr lang="en-US" altLang="ko-KR" sz="2400" dirty="0"/>
                    </a:p>
                    <a:p>
                      <a:pPr algn="ctr" latinLnBrk="1"/>
                      <a:r>
                        <a:rPr lang="ko-KR" altLang="en-US" sz="2400" dirty="0"/>
                        <a:t>수상 내역</a:t>
                      </a:r>
                      <a:endParaRPr lang="en-US" altLang="ko-KR" sz="2400" dirty="0"/>
                    </a:p>
                    <a:p>
                      <a:pPr algn="ctr" latinLnBrk="1"/>
                      <a:r>
                        <a:rPr lang="ko-KR" altLang="en-US" sz="2400" dirty="0"/>
                        <a:t>네티즌 평점</a:t>
                      </a:r>
                      <a:endParaRPr lang="en-US" altLang="ko-KR" sz="2400" dirty="0"/>
                    </a:p>
                    <a:p>
                      <a:pPr algn="ctr" latinLnBrk="1"/>
                      <a:r>
                        <a:rPr lang="en-US" altLang="ko-KR" sz="2400" dirty="0"/>
                        <a:t>Top </a:t>
                      </a:r>
                      <a:r>
                        <a:rPr lang="ko-KR" altLang="en-US" sz="2400" dirty="0"/>
                        <a:t>감독 여부</a:t>
                      </a:r>
                      <a:endParaRPr lang="en-US" altLang="ko-KR" sz="2400" dirty="0"/>
                    </a:p>
                    <a:p>
                      <a:pPr algn="ctr" latinLnBrk="1"/>
                      <a:endParaRPr lang="ko-KR" altLang="en-US" sz="24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2400" dirty="0"/>
                    </a:p>
                    <a:p>
                      <a:pPr algn="ctr" latinLnBrk="1"/>
                      <a:r>
                        <a:rPr lang="ko-KR" altLang="en-US" sz="2400" dirty="0"/>
                        <a:t>전국 </a:t>
                      </a:r>
                      <a:r>
                        <a:rPr lang="ko-KR" altLang="en-US" sz="2400" dirty="0" err="1"/>
                        <a:t>스크린수</a:t>
                      </a:r>
                      <a:endParaRPr lang="en-US" altLang="ko-KR" sz="2400" dirty="0"/>
                    </a:p>
                    <a:p>
                      <a:pPr algn="ctr" latinLnBrk="1"/>
                      <a:r>
                        <a:rPr lang="ko-KR" altLang="en-US" sz="2400" dirty="0"/>
                        <a:t>네티즌 평점</a:t>
                      </a:r>
                      <a:endParaRPr lang="en-US" altLang="ko-KR" sz="2400" dirty="0"/>
                    </a:p>
                    <a:p>
                      <a:pPr algn="ctr" latinLnBrk="1"/>
                      <a:r>
                        <a:rPr lang="ko-KR" altLang="en-US" sz="2400" dirty="0"/>
                        <a:t>러닝타임</a:t>
                      </a:r>
                      <a:endParaRPr lang="en-US" altLang="ko-KR" sz="2400" dirty="0"/>
                    </a:p>
                    <a:p>
                      <a:pPr algn="ctr" latinLnBrk="1"/>
                      <a:r>
                        <a:rPr lang="ko-KR" altLang="en-US" sz="2400" dirty="0"/>
                        <a:t>수상 내역</a:t>
                      </a:r>
                      <a:endParaRPr lang="en-US" altLang="ko-KR" sz="2400" dirty="0"/>
                    </a:p>
                    <a:p>
                      <a:pPr algn="ctr" latinLnBrk="1"/>
                      <a:r>
                        <a:rPr lang="ko-KR" altLang="en-US" sz="2400" dirty="0"/>
                        <a:t>배급사</a:t>
                      </a:r>
                      <a:endParaRPr lang="en-US" altLang="ko-KR" sz="2400" dirty="0"/>
                    </a:p>
                    <a:p>
                      <a:pPr algn="ctr" latinLnBrk="1"/>
                      <a:endParaRPr lang="ko-KR" altLang="en-US" sz="2400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3179085952"/>
                  </a:ext>
                </a:extLst>
              </a:tr>
              <a:tr h="6321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/>
                        <a:t>Accuracy</a:t>
                      </a:r>
                      <a:endParaRPr lang="ko-KR" altLang="en-US" sz="24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/>
                        <a:t>67%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/>
                        <a:t>68%</a:t>
                      </a:r>
                      <a:endParaRPr lang="ko-KR" altLang="en-US" sz="24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/>
                        <a:t>60.5%</a:t>
                      </a:r>
                      <a:endParaRPr lang="ko-KR" altLang="en-US" sz="2400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3215255814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4A7805E7-8F3F-F044-A94E-1099AFE2C9DD}"/>
              </a:ext>
            </a:extLst>
          </p:cNvPr>
          <p:cNvSpPr txBox="1"/>
          <p:nvPr/>
        </p:nvSpPr>
        <p:spPr>
          <a:xfrm>
            <a:off x="2403898" y="5657850"/>
            <a:ext cx="73842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800" dirty="0"/>
              <a:t>전국 </a:t>
            </a:r>
            <a:r>
              <a:rPr kumimoji="1" lang="ko-KR" altLang="en-US" sz="2800" dirty="0" err="1"/>
              <a:t>스크린수</a:t>
            </a:r>
            <a:r>
              <a:rPr kumimoji="1" lang="ko-KR" altLang="en-US" sz="2800" dirty="0"/>
              <a:t> </a:t>
            </a:r>
            <a:r>
              <a:rPr kumimoji="1" lang="en-US" altLang="ko-KR" sz="2800" dirty="0"/>
              <a:t>,</a:t>
            </a:r>
            <a:r>
              <a:rPr kumimoji="1" lang="ko-KR" altLang="en-US" sz="2800" dirty="0"/>
              <a:t> 네티즌 평점이 공통적으로 나타남 </a:t>
            </a:r>
          </a:p>
        </p:txBody>
      </p:sp>
    </p:spTree>
    <p:extLst>
      <p:ext uri="{BB962C8B-B14F-4D97-AF65-F5344CB8AC3E}">
        <p14:creationId xmlns:p14="http://schemas.microsoft.com/office/powerpoint/2010/main" val="4321060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B4A5109-4F3D-5244-88C4-FE5DFF85905C}"/>
              </a:ext>
            </a:extLst>
          </p:cNvPr>
          <p:cNvSpPr txBox="1"/>
          <p:nvPr/>
        </p:nvSpPr>
        <p:spPr>
          <a:xfrm>
            <a:off x="2214673" y="331527"/>
            <a:ext cx="776265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4400" dirty="0"/>
              <a:t>Voting</a:t>
            </a:r>
            <a:r>
              <a:rPr kumimoji="1" lang="ko-KR" altLang="en-US" sz="4400" dirty="0"/>
              <a:t> </a:t>
            </a:r>
            <a:r>
              <a:rPr kumimoji="1" lang="en-US" altLang="ko-KR" sz="4400" dirty="0"/>
              <a:t>Ensemble</a:t>
            </a:r>
            <a:endParaRPr kumimoji="1" lang="ko-KR" altLang="en-US" sz="44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7F79209-37F9-0F44-BA03-88EDBBEA91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708" y="1498605"/>
            <a:ext cx="11244580" cy="217637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DF0E892-47F6-1142-BFDC-A5C2D5B4EAF2}"/>
              </a:ext>
            </a:extLst>
          </p:cNvPr>
          <p:cNvSpPr txBox="1"/>
          <p:nvPr/>
        </p:nvSpPr>
        <p:spPr>
          <a:xfrm>
            <a:off x="1273774" y="4230631"/>
            <a:ext cx="964444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800" dirty="0"/>
              <a:t>앞서 구현한 </a:t>
            </a:r>
            <a:r>
              <a:rPr kumimoji="1" lang="en-US" altLang="ko-KR" sz="2800" dirty="0"/>
              <a:t>SVC, </a:t>
            </a:r>
            <a:r>
              <a:rPr kumimoji="1" lang="en-US" altLang="ko-KR" sz="2800" dirty="0" err="1"/>
              <a:t>Navie</a:t>
            </a:r>
            <a:r>
              <a:rPr kumimoji="1" lang="en-US" altLang="ko-KR" sz="2800" dirty="0"/>
              <a:t>, Random Forest, Logistic, Decision Tree, </a:t>
            </a:r>
            <a:r>
              <a:rPr kumimoji="1" lang="en-US" altLang="ko-KR" sz="2800" dirty="0" err="1"/>
              <a:t>Adaboost</a:t>
            </a:r>
            <a:r>
              <a:rPr kumimoji="1" lang="ko-KR" altLang="en-US" sz="2800" dirty="0"/>
              <a:t> </a:t>
            </a:r>
            <a:r>
              <a:rPr kumimoji="1" lang="ko-KR" altLang="en-US" sz="2800" dirty="0" err="1"/>
              <a:t>를</a:t>
            </a:r>
            <a:r>
              <a:rPr kumimoji="1" lang="ko-KR" altLang="en-US" sz="2800" dirty="0"/>
              <a:t> 대상으로 </a:t>
            </a:r>
            <a:r>
              <a:rPr kumimoji="1" lang="en-US" altLang="ko-KR" sz="2800" dirty="0"/>
              <a:t>Voting Ensemble </a:t>
            </a:r>
            <a:r>
              <a:rPr kumimoji="1" lang="ko-KR" altLang="en-US" sz="2800" dirty="0"/>
              <a:t>구현</a:t>
            </a:r>
            <a:endParaRPr kumimoji="1" lang="en-US" altLang="ko-KR" sz="2800" dirty="0"/>
          </a:p>
          <a:p>
            <a:pPr algn="ctr"/>
            <a:r>
              <a:rPr kumimoji="1" lang="en-US" altLang="ko-KR" sz="2800" dirty="0"/>
              <a:t>Hard voting, Soft voting</a:t>
            </a:r>
            <a:r>
              <a:rPr kumimoji="1" lang="ko-KR" altLang="en-US" sz="2800" dirty="0"/>
              <a:t> 방식으로 진행</a:t>
            </a:r>
            <a:endParaRPr kumimoji="1" lang="en-US" altLang="ko-KR" sz="2800" dirty="0"/>
          </a:p>
        </p:txBody>
      </p:sp>
    </p:spTree>
    <p:extLst>
      <p:ext uri="{BB962C8B-B14F-4D97-AF65-F5344CB8AC3E}">
        <p14:creationId xmlns:p14="http://schemas.microsoft.com/office/powerpoint/2010/main" val="38083008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B4A5109-4F3D-5244-88C4-FE5DFF85905C}"/>
              </a:ext>
            </a:extLst>
          </p:cNvPr>
          <p:cNvSpPr txBox="1"/>
          <p:nvPr/>
        </p:nvSpPr>
        <p:spPr>
          <a:xfrm>
            <a:off x="2214673" y="331527"/>
            <a:ext cx="776265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4400" dirty="0"/>
              <a:t>Voting</a:t>
            </a:r>
            <a:r>
              <a:rPr kumimoji="1" lang="ko-KR" altLang="en-US" sz="4400" dirty="0"/>
              <a:t> </a:t>
            </a:r>
            <a:r>
              <a:rPr kumimoji="1" lang="en-US" altLang="ko-KR" sz="4400" dirty="0"/>
              <a:t>Ensemble</a:t>
            </a:r>
            <a:endParaRPr kumimoji="1" lang="ko-KR" altLang="en-US" sz="4400" dirty="0"/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C74BDC6B-D3ED-4A48-A5A5-43B6B21926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9033752"/>
              </p:ext>
            </p:extLst>
          </p:nvPr>
        </p:nvGraphicFramePr>
        <p:xfrm>
          <a:off x="1026519" y="1707296"/>
          <a:ext cx="10138960" cy="4022528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267370">
                  <a:extLst>
                    <a:ext uri="{9D8B030D-6E8A-4147-A177-3AD203B41FA5}">
                      <a16:colId xmlns:a16="http://schemas.microsoft.com/office/drawing/2014/main" val="440170437"/>
                    </a:ext>
                  </a:extLst>
                </a:gridCol>
                <a:gridCol w="1267370">
                  <a:extLst>
                    <a:ext uri="{9D8B030D-6E8A-4147-A177-3AD203B41FA5}">
                      <a16:colId xmlns:a16="http://schemas.microsoft.com/office/drawing/2014/main" val="553664155"/>
                    </a:ext>
                  </a:extLst>
                </a:gridCol>
                <a:gridCol w="1267370">
                  <a:extLst>
                    <a:ext uri="{9D8B030D-6E8A-4147-A177-3AD203B41FA5}">
                      <a16:colId xmlns:a16="http://schemas.microsoft.com/office/drawing/2014/main" val="4014849070"/>
                    </a:ext>
                  </a:extLst>
                </a:gridCol>
                <a:gridCol w="1267370">
                  <a:extLst>
                    <a:ext uri="{9D8B030D-6E8A-4147-A177-3AD203B41FA5}">
                      <a16:colId xmlns:a16="http://schemas.microsoft.com/office/drawing/2014/main" val="3318212800"/>
                    </a:ext>
                  </a:extLst>
                </a:gridCol>
                <a:gridCol w="1267370">
                  <a:extLst>
                    <a:ext uri="{9D8B030D-6E8A-4147-A177-3AD203B41FA5}">
                      <a16:colId xmlns:a16="http://schemas.microsoft.com/office/drawing/2014/main" val="1372583628"/>
                    </a:ext>
                  </a:extLst>
                </a:gridCol>
                <a:gridCol w="1267370">
                  <a:extLst>
                    <a:ext uri="{9D8B030D-6E8A-4147-A177-3AD203B41FA5}">
                      <a16:colId xmlns:a16="http://schemas.microsoft.com/office/drawing/2014/main" val="2871682858"/>
                    </a:ext>
                  </a:extLst>
                </a:gridCol>
                <a:gridCol w="1267370">
                  <a:extLst>
                    <a:ext uri="{9D8B030D-6E8A-4147-A177-3AD203B41FA5}">
                      <a16:colId xmlns:a16="http://schemas.microsoft.com/office/drawing/2014/main" val="1614219637"/>
                    </a:ext>
                  </a:extLst>
                </a:gridCol>
                <a:gridCol w="1267370">
                  <a:extLst>
                    <a:ext uri="{9D8B030D-6E8A-4147-A177-3AD203B41FA5}">
                      <a16:colId xmlns:a16="http://schemas.microsoft.com/office/drawing/2014/main" val="3365960038"/>
                    </a:ext>
                  </a:extLst>
                </a:gridCol>
              </a:tblGrid>
              <a:tr h="11217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데이터 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ko-KR" altLang="en-US" dirty="0"/>
                        <a:t>종류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방식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36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592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777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Avg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38492506"/>
                  </a:ext>
                </a:extLst>
              </a:tr>
              <a:tr h="72520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Data </a:t>
                      </a:r>
                      <a:r>
                        <a:rPr lang="ko-KR" altLang="en-US" dirty="0"/>
                        <a:t>원본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Hard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59.5%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69.5%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62.5%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62.5%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65.5%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63.9%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92501109"/>
                  </a:ext>
                </a:extLst>
              </a:tr>
              <a:tr h="725202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Soft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60%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69%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66%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61.5%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67%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64.7%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6438396"/>
                  </a:ext>
                </a:extLst>
              </a:tr>
              <a:tr h="72520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Stepwise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Hard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63%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u="sng" dirty="0"/>
                        <a:t>70%</a:t>
                      </a:r>
                      <a:endParaRPr lang="ko-KR" altLang="en-US" u="sn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64.5%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61.5%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64.5%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64.7%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55148205"/>
                  </a:ext>
                </a:extLst>
              </a:tr>
              <a:tr h="725202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Soft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68.5%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69.5%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68.5%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63.5%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65.5%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67.1%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778072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270805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70669D4-825A-FD43-9445-95314FA626C6}"/>
              </a:ext>
            </a:extLst>
          </p:cNvPr>
          <p:cNvSpPr txBox="1"/>
          <p:nvPr/>
        </p:nvSpPr>
        <p:spPr>
          <a:xfrm>
            <a:off x="2214673" y="202940"/>
            <a:ext cx="776265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4400" dirty="0"/>
              <a:t>Voting</a:t>
            </a:r>
            <a:r>
              <a:rPr kumimoji="1" lang="ko-KR" altLang="en-US" sz="4400" dirty="0"/>
              <a:t> </a:t>
            </a:r>
            <a:r>
              <a:rPr kumimoji="1" lang="en-US" altLang="ko-KR" sz="4400" dirty="0"/>
              <a:t>Ensemble</a:t>
            </a:r>
            <a:endParaRPr kumimoji="1" lang="ko-KR" altLang="en-US" sz="44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A1D318D-D536-7649-8A73-297BF04633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632" y="972381"/>
            <a:ext cx="5375367" cy="5108379"/>
          </a:xfrm>
          <a:prstGeom prst="rect">
            <a:avLst/>
          </a:prstGeom>
        </p:spPr>
      </p:pic>
      <p:pic>
        <p:nvPicPr>
          <p:cNvPr id="8" name="그림 7" descr="테이블이(가) 표시된 사진&#10;&#10;자동 생성된 설명">
            <a:extLst>
              <a:ext uri="{FF2B5EF4-FFF2-40B4-BE49-F238E27FC236}">
                <a16:creationId xmlns:a16="http://schemas.microsoft.com/office/drawing/2014/main" id="{3A2BF437-C5A2-D048-9E66-F11F673119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6340" y="972380"/>
            <a:ext cx="5280908" cy="2197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2407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9499DCC-7E26-634B-990E-6DDCAD58A9B9}"/>
              </a:ext>
            </a:extLst>
          </p:cNvPr>
          <p:cNvSpPr txBox="1"/>
          <p:nvPr/>
        </p:nvSpPr>
        <p:spPr>
          <a:xfrm>
            <a:off x="2214673" y="202940"/>
            <a:ext cx="776265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4400" dirty="0" err="1"/>
              <a:t>인공신경망</a:t>
            </a:r>
            <a:endParaRPr kumimoji="1" lang="ko-KR" altLang="en-US" sz="4400" dirty="0"/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AD678444-BB66-4C4D-8A59-0AA4DF7A12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1158240"/>
            <a:ext cx="10210800" cy="3200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A50C9AC-12B2-2444-9A52-B1A873D82235}"/>
              </a:ext>
            </a:extLst>
          </p:cNvPr>
          <p:cNvSpPr txBox="1"/>
          <p:nvPr/>
        </p:nvSpPr>
        <p:spPr>
          <a:xfrm>
            <a:off x="2827019" y="4705042"/>
            <a:ext cx="65379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400" dirty="0"/>
              <a:t>(800,</a:t>
            </a:r>
            <a:r>
              <a:rPr kumimoji="1" lang="ko-KR" altLang="en-US" sz="2400" dirty="0"/>
              <a:t> </a:t>
            </a:r>
            <a:r>
              <a:rPr kumimoji="1" lang="en-US" altLang="ko-KR" sz="2400" dirty="0"/>
              <a:t>400,4) </a:t>
            </a:r>
            <a:r>
              <a:rPr kumimoji="1" lang="ko-KR" altLang="en-US" sz="2400" dirty="0"/>
              <a:t>의 층으로 이루어짐</a:t>
            </a:r>
            <a:endParaRPr kumimoji="1" lang="en-US" altLang="ko-KR" sz="2400" dirty="0"/>
          </a:p>
          <a:p>
            <a:pPr algn="ctr"/>
            <a:r>
              <a:rPr kumimoji="1" lang="en-US" altLang="ko-KR" sz="2400" dirty="0"/>
              <a:t>Activation =</a:t>
            </a:r>
            <a:r>
              <a:rPr kumimoji="1" lang="ko-KR" altLang="en-US" sz="2400" dirty="0"/>
              <a:t> </a:t>
            </a:r>
            <a:r>
              <a:rPr kumimoji="1" lang="en-US" altLang="ko-KR" sz="2400" dirty="0"/>
              <a:t>Sigmoid / </a:t>
            </a:r>
            <a:r>
              <a:rPr kumimoji="1" lang="en-US" altLang="ko-KR" sz="2400" dirty="0" err="1"/>
              <a:t>Softmax</a:t>
            </a:r>
            <a:endParaRPr kumimoji="1" lang="en-US" altLang="ko-KR" sz="2400" dirty="0"/>
          </a:p>
          <a:p>
            <a:pPr algn="ctr"/>
            <a:r>
              <a:rPr kumimoji="1" lang="en-US" altLang="ko-KR" sz="2400" dirty="0"/>
              <a:t>Optimizer = </a:t>
            </a:r>
            <a:r>
              <a:rPr kumimoji="1" lang="en-US" altLang="ko-KR" sz="2400" dirty="0" err="1"/>
              <a:t>Radam</a:t>
            </a:r>
            <a:endParaRPr kumimoji="1" lang="en-US" altLang="ko-KR" sz="2400" dirty="0"/>
          </a:p>
          <a:p>
            <a:pPr algn="ctr"/>
            <a:r>
              <a:rPr kumimoji="1" lang="en-US" altLang="ko-KR" sz="2400" dirty="0"/>
              <a:t>Learning rate decay = </a:t>
            </a:r>
            <a:r>
              <a:rPr kumimoji="1" lang="en-US" altLang="ko-KR" sz="2400" dirty="0" err="1"/>
              <a:t>exponential_decay</a:t>
            </a:r>
            <a:endParaRPr kumimoji="1"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5723491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1051651-BC47-BC4E-B22D-E3B4C15A85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2686" y="1279110"/>
            <a:ext cx="7914640" cy="429978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F65CD2A-2C5B-8B4B-AE0C-2284FA88928C}"/>
              </a:ext>
            </a:extLst>
          </p:cNvPr>
          <p:cNvSpPr txBox="1"/>
          <p:nvPr/>
        </p:nvSpPr>
        <p:spPr>
          <a:xfrm>
            <a:off x="2214673" y="202940"/>
            <a:ext cx="776265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4400" dirty="0" err="1"/>
              <a:t>인공신경망</a:t>
            </a:r>
            <a:endParaRPr kumimoji="1" lang="ko-KR" altLang="en-US" sz="4400" dirty="0"/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6695F600-C56F-4AB0-AB76-8C458163C2D6}"/>
              </a:ext>
            </a:extLst>
          </p:cNvPr>
          <p:cNvSpPr txBox="1"/>
          <p:nvPr/>
        </p:nvSpPr>
        <p:spPr>
          <a:xfrm>
            <a:off x="9475123" y="1655201"/>
            <a:ext cx="338555" cy="276999"/>
          </a:xfrm>
          <a:prstGeom prst="rect">
            <a:avLst/>
          </a:prstGeom>
          <a:noFill/>
        </p:spPr>
        <p:txBody>
          <a:bodyPr wrap="none" rtlCol="0" anchor="ctr" anchorCtr="1">
            <a:spAutoFit/>
          </a:bodyPr>
          <a:lstStyle/>
          <a:p>
            <a:pPr algn="ctr"/>
            <a:r>
              <a:rPr lang="ko-KR" altLang="en-US" sz="1200">
                <a:solidFill>
                  <a:srgbClr val="E71224"/>
                </a:solidFill>
              </a:rPr>
              <a:t>刁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8A33ADAC-AE6D-4303-8988-6D0727E045E8}"/>
              </a:ext>
            </a:extLst>
          </p:cNvPr>
          <p:cNvSpPr txBox="1"/>
          <p:nvPr/>
        </p:nvSpPr>
        <p:spPr>
          <a:xfrm>
            <a:off x="9702099" y="1597206"/>
            <a:ext cx="473206" cy="276999"/>
          </a:xfrm>
          <a:prstGeom prst="rect">
            <a:avLst/>
          </a:prstGeom>
          <a:noFill/>
        </p:spPr>
        <p:txBody>
          <a:bodyPr wrap="none" rtlCol="0" anchor="ctr" anchorCtr="1">
            <a:spAutoFit/>
          </a:bodyPr>
          <a:lstStyle/>
          <a:p>
            <a:pPr algn="ctr"/>
            <a:r>
              <a:rPr lang="en-US" altLang="ko-KR" sz="1200">
                <a:solidFill>
                  <a:srgbClr val="E71224"/>
                </a:solidFill>
              </a:rPr>
              <a:t>72.5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7BC24E8-6D18-6242-AC61-BCF000C7858D}"/>
              </a:ext>
            </a:extLst>
          </p:cNvPr>
          <p:cNvSpPr txBox="1"/>
          <p:nvPr/>
        </p:nvSpPr>
        <p:spPr>
          <a:xfrm>
            <a:off x="2827019" y="5562453"/>
            <a:ext cx="6537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600" dirty="0"/>
              <a:t>Accuracy = 72.5%</a:t>
            </a:r>
            <a:endParaRPr kumimoji="1"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39189633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81AE255-5C3D-944F-9900-31CC5F95109F}"/>
              </a:ext>
            </a:extLst>
          </p:cNvPr>
          <p:cNvSpPr txBox="1"/>
          <p:nvPr/>
        </p:nvSpPr>
        <p:spPr>
          <a:xfrm>
            <a:off x="2518220" y="270891"/>
            <a:ext cx="74304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4400" dirty="0"/>
              <a:t>의사결정나무 </a:t>
            </a:r>
            <a:r>
              <a:rPr kumimoji="1" lang="en-US" altLang="ko-KR" sz="4400" dirty="0"/>
              <a:t>(Decision Tree)</a:t>
            </a:r>
            <a:endParaRPr kumimoji="1" lang="ko-KR" altLang="en-US" sz="4400" dirty="0"/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CD8D8A5F-BAEA-1545-AB69-6E60E4AEF9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2050" y="1910540"/>
            <a:ext cx="7327900" cy="13843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6F6895E-D594-E642-B498-112FEF83E2CC}"/>
              </a:ext>
            </a:extLst>
          </p:cNvPr>
          <p:cNvSpPr txBox="1"/>
          <p:nvPr/>
        </p:nvSpPr>
        <p:spPr>
          <a:xfrm>
            <a:off x="2518220" y="3914774"/>
            <a:ext cx="67437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3200" dirty="0" err="1"/>
              <a:t>지니불순도로</a:t>
            </a:r>
            <a:r>
              <a:rPr kumimoji="1" lang="ko-KR" altLang="en-US" sz="3200" dirty="0"/>
              <a:t> 의사결정나무 성능 평가</a:t>
            </a:r>
            <a:endParaRPr kumimoji="1" lang="en-US" altLang="ko-KR" sz="3200" dirty="0"/>
          </a:p>
          <a:p>
            <a:pPr algn="ctr"/>
            <a:r>
              <a:rPr kumimoji="1" lang="ko-KR" altLang="en-US" sz="3200" dirty="0"/>
              <a:t>최대 깊이를 </a:t>
            </a:r>
            <a:r>
              <a:rPr kumimoji="1" lang="en-US" altLang="ko-KR" sz="3200" dirty="0"/>
              <a:t>10</a:t>
            </a:r>
          </a:p>
          <a:p>
            <a:pPr algn="ctr"/>
            <a:r>
              <a:rPr kumimoji="1" lang="en-US" altLang="ko-KR" sz="3200" dirty="0"/>
              <a:t>Model </a:t>
            </a:r>
            <a:r>
              <a:rPr kumimoji="1" lang="ko-KR" altLang="en-US" sz="3200" dirty="0"/>
              <a:t>의 정확도는 </a:t>
            </a:r>
            <a:r>
              <a:rPr kumimoji="1" lang="en-US" altLang="ko-KR" sz="3200" dirty="0"/>
              <a:t>61%</a:t>
            </a:r>
          </a:p>
          <a:p>
            <a:pPr algn="ctr"/>
            <a:endParaRPr kumimoji="1" lang="en-US" altLang="ko-KR" sz="3200" dirty="0"/>
          </a:p>
          <a:p>
            <a:pPr algn="ctr"/>
            <a:r>
              <a:rPr kumimoji="1" lang="ko-KR" altLang="en-US" sz="3200" dirty="0"/>
              <a:t>성능을 높이기 위해서 가지치기 진행</a:t>
            </a:r>
          </a:p>
        </p:txBody>
      </p:sp>
    </p:spTree>
    <p:extLst>
      <p:ext uri="{BB962C8B-B14F-4D97-AF65-F5344CB8AC3E}">
        <p14:creationId xmlns:p14="http://schemas.microsoft.com/office/powerpoint/2010/main" val="5636547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F65CD2A-2C5B-8B4B-AE0C-2284FA88928C}"/>
              </a:ext>
            </a:extLst>
          </p:cNvPr>
          <p:cNvSpPr txBox="1"/>
          <p:nvPr/>
        </p:nvSpPr>
        <p:spPr>
          <a:xfrm>
            <a:off x="2214673" y="202940"/>
            <a:ext cx="776265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4400" dirty="0" err="1"/>
              <a:t>인공신경망</a:t>
            </a:r>
            <a:endParaRPr kumimoji="1" lang="ko-KR" altLang="en-US" sz="44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4F48D1A-64C1-9F42-B470-A800BDF753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701" y="1140021"/>
            <a:ext cx="5348177" cy="5293041"/>
          </a:xfrm>
          <a:prstGeom prst="rect">
            <a:avLst/>
          </a:prstGeom>
        </p:spPr>
      </p:pic>
      <p:pic>
        <p:nvPicPr>
          <p:cNvPr id="7" name="그림 6" descr="테이블이(가) 표시된 사진&#10;&#10;자동 생성된 설명">
            <a:extLst>
              <a:ext uri="{FF2B5EF4-FFF2-40B4-BE49-F238E27FC236}">
                <a16:creationId xmlns:a16="http://schemas.microsoft.com/office/drawing/2014/main" id="{D57CCCB0-4EEB-4544-B95D-80BF2CBB76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4124" y="1140021"/>
            <a:ext cx="5266232" cy="2039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7811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, 도로, 실외, 사람이(가) 표시된 사진&#10;&#10;자동 생성된 설명">
            <a:extLst>
              <a:ext uri="{FF2B5EF4-FFF2-40B4-BE49-F238E27FC236}">
                <a16:creationId xmlns:a16="http://schemas.microsoft.com/office/drawing/2014/main" id="{4D340055-E724-7844-8C47-55FEF77AE6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8423" y="282668"/>
            <a:ext cx="2728096" cy="3957238"/>
          </a:xfrm>
          <a:prstGeom prst="rect">
            <a:avLst/>
          </a:prstGeom>
        </p:spPr>
      </p:pic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AD34C646-53EB-3C48-9F96-12787DD57D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0292" y="282668"/>
            <a:ext cx="2728096" cy="3957238"/>
          </a:xfrm>
          <a:prstGeom prst="rect">
            <a:avLst/>
          </a:prstGeom>
        </p:spPr>
      </p:pic>
      <p:graphicFrame>
        <p:nvGraphicFramePr>
          <p:cNvPr id="7" name="표 7">
            <a:extLst>
              <a:ext uri="{FF2B5EF4-FFF2-40B4-BE49-F238E27FC236}">
                <a16:creationId xmlns:a16="http://schemas.microsoft.com/office/drawing/2014/main" id="{F277B13C-9CF7-AA48-97F9-8AD2839CE8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1062473"/>
              </p:ext>
            </p:extLst>
          </p:nvPr>
        </p:nvGraphicFramePr>
        <p:xfrm>
          <a:off x="1396999" y="4596712"/>
          <a:ext cx="9398001" cy="1705232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753974">
                  <a:extLst>
                    <a:ext uri="{9D8B030D-6E8A-4147-A177-3AD203B41FA5}">
                      <a16:colId xmlns:a16="http://schemas.microsoft.com/office/drawing/2014/main" val="3327996377"/>
                    </a:ext>
                  </a:extLst>
                </a:gridCol>
                <a:gridCol w="3595816">
                  <a:extLst>
                    <a:ext uri="{9D8B030D-6E8A-4147-A177-3AD203B41FA5}">
                      <a16:colId xmlns:a16="http://schemas.microsoft.com/office/drawing/2014/main" val="27629569"/>
                    </a:ext>
                  </a:extLst>
                </a:gridCol>
                <a:gridCol w="4048211">
                  <a:extLst>
                    <a:ext uri="{9D8B030D-6E8A-4147-A177-3AD203B41FA5}">
                      <a16:colId xmlns:a16="http://schemas.microsoft.com/office/drawing/2014/main" val="1356357042"/>
                    </a:ext>
                  </a:extLst>
                </a:gridCol>
              </a:tblGrid>
              <a:tr h="563196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Machine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Learning(Voting)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Deep Learning ( ANN )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11224548"/>
                  </a:ext>
                </a:extLst>
              </a:tr>
              <a:tr h="5710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분노의 질주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300~600</a:t>
                      </a:r>
                      <a:r>
                        <a:rPr lang="ko-KR" altLang="en-US" dirty="0"/>
                        <a:t>만 이상 영화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 600</a:t>
                      </a:r>
                      <a:r>
                        <a:rPr lang="ko-KR" altLang="en-US" dirty="0"/>
                        <a:t>만 이상 영화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11555389"/>
                  </a:ext>
                </a:extLst>
              </a:tr>
              <a:tr h="5710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크루엘라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100~300</a:t>
                      </a:r>
                      <a:r>
                        <a:rPr lang="ko-KR" altLang="en-US" dirty="0"/>
                        <a:t>만 이상 영화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100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~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300</a:t>
                      </a:r>
                      <a:r>
                        <a:rPr lang="ko-KR" altLang="en-US" dirty="0"/>
                        <a:t>만 이상 영화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136979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190848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B083A04-DC16-BC4A-9B55-F4F1A8A77542}"/>
              </a:ext>
            </a:extLst>
          </p:cNvPr>
          <p:cNvSpPr txBox="1"/>
          <p:nvPr/>
        </p:nvSpPr>
        <p:spPr>
          <a:xfrm>
            <a:off x="4335780" y="-182880"/>
            <a:ext cx="66675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4800" dirty="0"/>
              <a:t>아쉬웠던</a:t>
            </a:r>
            <a:r>
              <a:rPr kumimoji="1" lang="ko-KR" altLang="en-US" sz="9600" dirty="0"/>
              <a:t> </a:t>
            </a:r>
            <a:r>
              <a:rPr kumimoji="1" lang="ko-KR" altLang="en-US" sz="4800" dirty="0"/>
              <a:t>점</a:t>
            </a:r>
            <a:endParaRPr kumimoji="1" lang="ko-KR" altLang="en-US" sz="9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3494D2-9957-6141-947F-C37900DF3623}"/>
              </a:ext>
            </a:extLst>
          </p:cNvPr>
          <p:cNvSpPr txBox="1"/>
          <p:nvPr/>
        </p:nvSpPr>
        <p:spPr>
          <a:xfrm>
            <a:off x="1177290" y="1859220"/>
            <a:ext cx="1008507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kumimoji="1" lang="ko-KR" altLang="en-US" sz="3600" dirty="0"/>
              <a:t>홍보비용</a:t>
            </a:r>
            <a:r>
              <a:rPr kumimoji="1" lang="en-US" altLang="ko-KR" sz="3600" dirty="0"/>
              <a:t>,</a:t>
            </a:r>
            <a:r>
              <a:rPr kumimoji="1" lang="ko-KR" altLang="en-US" sz="3600" dirty="0"/>
              <a:t> </a:t>
            </a:r>
            <a:r>
              <a:rPr kumimoji="1" lang="en-US" altLang="ko-KR" sz="3600" dirty="0"/>
              <a:t>SNS</a:t>
            </a:r>
            <a:r>
              <a:rPr kumimoji="1" lang="ko-KR" altLang="en-US" sz="3600" dirty="0"/>
              <a:t> </a:t>
            </a:r>
            <a:r>
              <a:rPr kumimoji="1" lang="ko-KR" altLang="en-US" sz="3600" dirty="0" err="1"/>
              <a:t>영향력등</a:t>
            </a:r>
            <a:r>
              <a:rPr kumimoji="1" lang="ko-KR" altLang="en-US" sz="3600" dirty="0"/>
              <a:t> 다양한 지표를 반영하지 못한 점</a:t>
            </a:r>
            <a:endParaRPr kumimoji="1" lang="en-US" altLang="ko-KR" sz="3600" dirty="0"/>
          </a:p>
          <a:p>
            <a:pPr marL="285750" indent="-285750">
              <a:buFontTx/>
              <a:buChar char="-"/>
            </a:pPr>
            <a:endParaRPr kumimoji="1" lang="en-US" altLang="ko-KR" sz="3600" dirty="0"/>
          </a:p>
          <a:p>
            <a:pPr marL="285750" indent="-285750">
              <a:buFontTx/>
              <a:buChar char="-"/>
            </a:pPr>
            <a:r>
              <a:rPr kumimoji="1" lang="ko-KR" altLang="en-US" sz="3600" dirty="0"/>
              <a:t>다양한 딥 러닝 모델을 활용해보지 못한 점</a:t>
            </a:r>
            <a:endParaRPr kumimoji="1" lang="en-US" altLang="ko-KR" sz="3600" dirty="0"/>
          </a:p>
          <a:p>
            <a:pPr marL="285750" indent="-285750">
              <a:buFontTx/>
              <a:buChar char="-"/>
            </a:pPr>
            <a:endParaRPr kumimoji="1" lang="en-US" altLang="ko-KR" sz="3600" dirty="0"/>
          </a:p>
          <a:p>
            <a:pPr marL="285750" indent="-285750">
              <a:buFontTx/>
              <a:buChar char="-"/>
            </a:pPr>
            <a:r>
              <a:rPr kumimoji="1" lang="ko-KR" altLang="en-US" sz="3600" dirty="0"/>
              <a:t>코로나 이슈로 최근 데이터를 반영하기 힘들었던 점</a:t>
            </a:r>
          </a:p>
        </p:txBody>
      </p:sp>
    </p:spTree>
    <p:extLst>
      <p:ext uri="{BB962C8B-B14F-4D97-AF65-F5344CB8AC3E}">
        <p14:creationId xmlns:p14="http://schemas.microsoft.com/office/powerpoint/2010/main" val="15906820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B083A04-DC16-BC4A-9B55-F4F1A8A77542}"/>
              </a:ext>
            </a:extLst>
          </p:cNvPr>
          <p:cNvSpPr txBox="1"/>
          <p:nvPr/>
        </p:nvSpPr>
        <p:spPr>
          <a:xfrm>
            <a:off x="4732020" y="2644170"/>
            <a:ext cx="27279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9600" dirty="0"/>
              <a:t>Q&amp;A</a:t>
            </a:r>
            <a:endParaRPr kumimoji="1" lang="ko-KR" altLang="en-US" sz="9600" dirty="0"/>
          </a:p>
        </p:txBody>
      </p:sp>
    </p:spTree>
    <p:extLst>
      <p:ext uri="{BB962C8B-B14F-4D97-AF65-F5344CB8AC3E}">
        <p14:creationId xmlns:p14="http://schemas.microsoft.com/office/powerpoint/2010/main" val="38451228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81AE255-5C3D-944F-9900-31CC5F95109F}"/>
              </a:ext>
            </a:extLst>
          </p:cNvPr>
          <p:cNvSpPr txBox="1"/>
          <p:nvPr/>
        </p:nvSpPr>
        <p:spPr>
          <a:xfrm>
            <a:off x="3192383" y="142303"/>
            <a:ext cx="580723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4400" dirty="0"/>
              <a:t>사전 가지치기</a:t>
            </a:r>
            <a:r>
              <a:rPr kumimoji="1" lang="en-US" altLang="ko-KR" sz="4400" dirty="0"/>
              <a:t>(Pruning)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6276448-A2F1-8D43-81C3-0247B0D9D7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401" y="1014368"/>
            <a:ext cx="8970962" cy="51627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21E6AD9-896C-CC4A-9B35-2906233886CB}"/>
              </a:ext>
            </a:extLst>
          </p:cNvPr>
          <p:cNvSpPr txBox="1"/>
          <p:nvPr/>
        </p:nvSpPr>
        <p:spPr>
          <a:xfrm>
            <a:off x="2512379" y="6279712"/>
            <a:ext cx="78809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800" dirty="0"/>
              <a:t>조기정지규칙 </a:t>
            </a:r>
            <a:r>
              <a:rPr kumimoji="1" lang="en-US" altLang="ko-KR" sz="2800" dirty="0"/>
              <a:t>:</a:t>
            </a:r>
            <a:r>
              <a:rPr kumimoji="1" lang="ko-KR" altLang="en-US" sz="2800" dirty="0"/>
              <a:t> 깊이 </a:t>
            </a:r>
            <a:r>
              <a:rPr kumimoji="1" lang="en-US" altLang="ko-KR" sz="2800" dirty="0"/>
              <a:t>,</a:t>
            </a:r>
            <a:r>
              <a:rPr kumimoji="1" lang="ko-KR" altLang="en-US" sz="2800" dirty="0"/>
              <a:t>  평가 기준 </a:t>
            </a:r>
            <a:r>
              <a:rPr kumimoji="1" lang="en-US" altLang="ko-KR" sz="2800" dirty="0"/>
              <a:t>:</a:t>
            </a:r>
            <a:r>
              <a:rPr kumimoji="1" lang="ko-KR" altLang="en-US" sz="2800" dirty="0"/>
              <a:t> </a:t>
            </a:r>
            <a:r>
              <a:rPr kumimoji="1" lang="en-US" altLang="ko-KR" sz="2800" dirty="0"/>
              <a:t>Gini, </a:t>
            </a:r>
            <a:r>
              <a:rPr kumimoji="1" lang="en-US" altLang="ko-KR" sz="2800" dirty="0" err="1"/>
              <a:t>Entrophy</a:t>
            </a:r>
            <a:endParaRPr kumimoji="1" lang="ko-KR" altLang="en-US" sz="2800" dirty="0"/>
          </a:p>
          <a:p>
            <a:endParaRPr kumimoji="1" lang="ko-KR" altLang="en-US" sz="2800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8951962E-8F9C-8440-99ED-180F9835096B}"/>
              </a:ext>
            </a:extLst>
          </p:cNvPr>
          <p:cNvSpPr/>
          <p:nvPr/>
        </p:nvSpPr>
        <p:spPr>
          <a:xfrm>
            <a:off x="3929062" y="4171948"/>
            <a:ext cx="271463" cy="271463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581441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81AE255-5C3D-944F-9900-31CC5F95109F}"/>
              </a:ext>
            </a:extLst>
          </p:cNvPr>
          <p:cNvSpPr txBox="1"/>
          <p:nvPr/>
        </p:nvSpPr>
        <p:spPr>
          <a:xfrm>
            <a:off x="3192383" y="142303"/>
            <a:ext cx="580723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4400" dirty="0"/>
              <a:t>사후 가지치기</a:t>
            </a:r>
            <a:r>
              <a:rPr kumimoji="1" lang="en-US" altLang="ko-KR" sz="4400" dirty="0"/>
              <a:t>(Pruning)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8B33B69-D6DF-0749-B0ED-A491D42173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795" y="969149"/>
            <a:ext cx="6591300" cy="45593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05936B6-3CD5-584A-AAA9-B43600EA0AF8}"/>
                  </a:ext>
                </a:extLst>
              </p:cNvPr>
              <p:cNvSpPr txBox="1"/>
              <p:nvPr/>
            </p:nvSpPr>
            <p:spPr>
              <a:xfrm>
                <a:off x="2555083" y="5695828"/>
                <a:ext cx="6831805" cy="92333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2400" b="0" i="1" smtClean="0">
                          <a:latin typeface="Cambria Math" panose="02040503050406030204" pitchFamily="18" charset="0"/>
                        </a:rPr>
                        <m:t>𝐶𝐶</m:t>
                      </m:r>
                      <m:d>
                        <m:dPr>
                          <m:ctrlPr>
                            <a:rPr kumimoji="1"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kumimoji="1" lang="en-US" altLang="ko-K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R" sz="2400" b="0" i="1" smtClean="0">
                          <a:latin typeface="Cambria Math" panose="02040503050406030204" pitchFamily="18" charset="0"/>
                        </a:rPr>
                        <m:t>𝐸𝑟𝑟</m:t>
                      </m:r>
                      <m:d>
                        <m:dPr>
                          <m:ctrlPr>
                            <a:rPr kumimoji="1"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kumimoji="1" lang="en-US" altLang="ko-KR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ko-K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kumimoji="1" lang="en-US" altLang="ko-K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kumimoji="1" lang="en-US" altLang="ko-K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kumimoji="1" lang="en-US" altLang="ko-K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</m:oMath>
                  </m:oMathPara>
                </a14:m>
                <a:endParaRPr kumimoji="1" lang="en-US" altLang="ko-KR" sz="2400" b="0" dirty="0">
                  <a:ea typeface="Cambria Math" panose="02040503050406030204" pitchFamily="18" charset="0"/>
                </a:endParaRPr>
              </a:p>
              <a:p>
                <a:endParaRPr kumimoji="1" lang="en-US" altLang="ko-KR" sz="1000" b="0" dirty="0">
                  <a:ea typeface="Cambria Math" panose="02040503050406030204" pitchFamily="18" charset="0"/>
                </a:endParaRPr>
              </a:p>
              <a:p>
                <a:pPr algn="ctr"/>
                <a:r>
                  <a:rPr kumimoji="1" lang="ko-KR" altLang="en-US" sz="2400" dirty="0"/>
                  <a:t>트리의 복잡도 </a:t>
                </a:r>
                <a:r>
                  <a:rPr kumimoji="1" lang="en-US" altLang="ko-KR" sz="2400" dirty="0"/>
                  <a:t>=</a:t>
                </a:r>
                <a:r>
                  <a:rPr kumimoji="1" lang="ko-KR" altLang="en-US" sz="2400" dirty="0"/>
                  <a:t> 불순도 </a:t>
                </a:r>
                <a:r>
                  <a:rPr kumimoji="1" lang="en-US" altLang="ko-KR" sz="2400" dirty="0"/>
                  <a:t>+</a:t>
                </a:r>
                <a:r>
                  <a:rPr kumimoji="1" lang="ko-KR" altLang="en-US" sz="2400" dirty="0"/>
                  <a:t> 가중치 * 구조 복잡도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05936B6-3CD5-584A-AAA9-B43600EA0A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5083" y="5695828"/>
                <a:ext cx="6831805" cy="923330"/>
              </a:xfrm>
              <a:prstGeom prst="rect">
                <a:avLst/>
              </a:prstGeom>
              <a:blipFill>
                <a:blip r:embed="rId3"/>
                <a:stretch>
                  <a:fillRect b="-162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478918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4DCEBA7-4AA3-F640-8960-9B8376EA11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782"/>
            <a:ext cx="12192000" cy="6816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0583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81AE255-5C3D-944F-9900-31CC5F95109F}"/>
              </a:ext>
            </a:extLst>
          </p:cNvPr>
          <p:cNvSpPr txBox="1"/>
          <p:nvPr/>
        </p:nvSpPr>
        <p:spPr>
          <a:xfrm>
            <a:off x="2518220" y="270891"/>
            <a:ext cx="74304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4400" dirty="0"/>
              <a:t>의사결정나무 </a:t>
            </a:r>
            <a:r>
              <a:rPr kumimoji="1" lang="en-US" altLang="ko-KR" sz="4400" dirty="0"/>
              <a:t>(Decision Tree)</a:t>
            </a:r>
            <a:endParaRPr kumimoji="1" lang="ko-KR" altLang="en-US" sz="44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23F8001-8BC6-BA49-A18B-DA932B7C1D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488" y="1159530"/>
            <a:ext cx="5484512" cy="5427579"/>
          </a:xfrm>
          <a:prstGeom prst="rect">
            <a:avLst/>
          </a:prstGeom>
        </p:spPr>
      </p:pic>
      <p:pic>
        <p:nvPicPr>
          <p:cNvPr id="8" name="그림 7" descr="테이블이(가) 표시된 사진&#10;&#10;자동 생성된 설명">
            <a:extLst>
              <a:ext uri="{FF2B5EF4-FFF2-40B4-BE49-F238E27FC236}">
                <a16:creationId xmlns:a16="http://schemas.microsoft.com/office/drawing/2014/main" id="{60FBD032-8BB4-164F-8215-2AB3CAC9A3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1280" y="1159530"/>
            <a:ext cx="4972528" cy="199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3635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1BE9F37-D323-9E41-B598-AD38F93BD5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512" y="1022347"/>
            <a:ext cx="10340975" cy="548845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0F00896-461A-0242-AC40-FBBDCED7947B}"/>
              </a:ext>
            </a:extLst>
          </p:cNvPr>
          <p:cNvSpPr txBox="1"/>
          <p:nvPr/>
        </p:nvSpPr>
        <p:spPr>
          <a:xfrm>
            <a:off x="2518220" y="128012"/>
            <a:ext cx="74304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4400" dirty="0"/>
              <a:t>의사결정나무 </a:t>
            </a:r>
            <a:r>
              <a:rPr kumimoji="1" lang="en-US" altLang="ko-KR" sz="4400" dirty="0"/>
              <a:t>(Decision Tree)</a:t>
            </a:r>
            <a:endParaRPr kumimoji="1" lang="ko-KR" altLang="en-US" sz="4400" dirty="0"/>
          </a:p>
        </p:txBody>
      </p:sp>
    </p:spTree>
    <p:extLst>
      <p:ext uri="{BB962C8B-B14F-4D97-AF65-F5344CB8AC3E}">
        <p14:creationId xmlns:p14="http://schemas.microsoft.com/office/powerpoint/2010/main" val="1126360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81AE255-5C3D-944F-9900-31CC5F95109F}"/>
              </a:ext>
            </a:extLst>
          </p:cNvPr>
          <p:cNvSpPr txBox="1"/>
          <p:nvPr/>
        </p:nvSpPr>
        <p:spPr>
          <a:xfrm>
            <a:off x="2214673" y="202940"/>
            <a:ext cx="776265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4400" dirty="0"/>
              <a:t>랜덤 </a:t>
            </a:r>
            <a:r>
              <a:rPr kumimoji="1" lang="ko-KR" altLang="en-US" sz="4400" dirty="0" err="1"/>
              <a:t>포레스트</a:t>
            </a:r>
            <a:r>
              <a:rPr kumimoji="1" lang="ko-KR" altLang="en-US" sz="4400" dirty="0"/>
              <a:t> </a:t>
            </a:r>
            <a:r>
              <a:rPr kumimoji="1" lang="en-US" altLang="ko-KR" sz="4400" dirty="0"/>
              <a:t>(Random</a:t>
            </a:r>
            <a:r>
              <a:rPr kumimoji="1" lang="ko-KR" altLang="en-US" sz="4400" dirty="0"/>
              <a:t> </a:t>
            </a:r>
            <a:r>
              <a:rPr kumimoji="1" lang="en-US" altLang="ko-KR" sz="4400" dirty="0"/>
              <a:t>Forest)</a:t>
            </a:r>
            <a:endParaRPr kumimoji="1" lang="ko-KR" altLang="en-US" sz="4400" dirty="0"/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F325EDC6-1861-2C48-ADEB-C44ECA2925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6213" y="1531936"/>
            <a:ext cx="9079573" cy="218281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C061EE1-E38C-8245-B607-E4B85811008D}"/>
              </a:ext>
            </a:extLst>
          </p:cNvPr>
          <p:cNvSpPr txBox="1"/>
          <p:nvPr/>
        </p:nvSpPr>
        <p:spPr>
          <a:xfrm>
            <a:off x="1654396" y="4143374"/>
            <a:ext cx="888320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3200" dirty="0"/>
              <a:t>최대 깊이는 사전 가지치기에서 나온 값인 </a:t>
            </a:r>
            <a:r>
              <a:rPr kumimoji="1" lang="en-US" altLang="ko-KR" sz="3200" dirty="0"/>
              <a:t>5</a:t>
            </a:r>
            <a:r>
              <a:rPr kumimoji="1" lang="ko-KR" altLang="en-US" sz="3200" dirty="0" err="1"/>
              <a:t>를</a:t>
            </a:r>
            <a:r>
              <a:rPr kumimoji="1" lang="ko-KR" altLang="en-US" sz="3200" dirty="0"/>
              <a:t> 사용</a:t>
            </a:r>
            <a:endParaRPr kumimoji="1" lang="en-US" altLang="ko-KR" sz="3200" dirty="0"/>
          </a:p>
          <a:p>
            <a:pPr algn="ctr"/>
            <a:r>
              <a:rPr kumimoji="1" lang="ko-KR" altLang="en-US" sz="3200" dirty="0"/>
              <a:t>생성한 트리의 개수는 </a:t>
            </a:r>
            <a:r>
              <a:rPr kumimoji="1" lang="en-US" altLang="ko-KR" sz="3200" dirty="0"/>
              <a:t>5000</a:t>
            </a:r>
            <a:r>
              <a:rPr kumimoji="1" lang="ko-KR" altLang="en-US" sz="3200" dirty="0"/>
              <a:t>을 사용</a:t>
            </a:r>
            <a:endParaRPr kumimoji="1" lang="en-US" altLang="ko-KR" sz="3200" dirty="0"/>
          </a:p>
          <a:p>
            <a:pPr algn="ctr"/>
            <a:r>
              <a:rPr kumimoji="1" lang="ko-KR" altLang="en-US" sz="3200" dirty="0"/>
              <a:t>정확도는 </a:t>
            </a:r>
            <a:r>
              <a:rPr kumimoji="1" lang="en-US" altLang="ko-KR" sz="3200" dirty="0"/>
              <a:t>68%</a:t>
            </a:r>
            <a:r>
              <a:rPr kumimoji="1" lang="ko-KR" altLang="en-US" sz="3200" dirty="0"/>
              <a:t>로 의사결정나무보다 </a:t>
            </a:r>
            <a:r>
              <a:rPr kumimoji="1" lang="en-US" altLang="ko-KR" sz="3200" dirty="0"/>
              <a:t>1%</a:t>
            </a:r>
            <a:r>
              <a:rPr kumimoji="1" lang="ko-KR" altLang="en-US" sz="3200" dirty="0"/>
              <a:t> 증가 </a:t>
            </a:r>
            <a:endParaRPr kumimoji="1" lang="en-US" altLang="ko-KR" sz="3200" dirty="0"/>
          </a:p>
        </p:txBody>
      </p:sp>
    </p:spTree>
    <p:extLst>
      <p:ext uri="{BB962C8B-B14F-4D97-AF65-F5344CB8AC3E}">
        <p14:creationId xmlns:p14="http://schemas.microsoft.com/office/powerpoint/2010/main" val="23366825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81AE255-5C3D-944F-9900-31CC5F95109F}"/>
              </a:ext>
            </a:extLst>
          </p:cNvPr>
          <p:cNvSpPr txBox="1"/>
          <p:nvPr/>
        </p:nvSpPr>
        <p:spPr>
          <a:xfrm>
            <a:off x="2214673" y="202940"/>
            <a:ext cx="776265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4400" dirty="0"/>
              <a:t>랜덤 </a:t>
            </a:r>
            <a:r>
              <a:rPr kumimoji="1" lang="ko-KR" altLang="en-US" sz="4400" dirty="0" err="1"/>
              <a:t>포레스트</a:t>
            </a:r>
            <a:r>
              <a:rPr kumimoji="1" lang="ko-KR" altLang="en-US" sz="4400" dirty="0"/>
              <a:t> </a:t>
            </a:r>
            <a:r>
              <a:rPr kumimoji="1" lang="en-US" altLang="ko-KR" sz="4400" dirty="0"/>
              <a:t>(Random</a:t>
            </a:r>
            <a:r>
              <a:rPr kumimoji="1" lang="ko-KR" altLang="en-US" sz="4400" dirty="0"/>
              <a:t> </a:t>
            </a:r>
            <a:r>
              <a:rPr kumimoji="1" lang="en-US" altLang="ko-KR" sz="4400" dirty="0"/>
              <a:t>Forest)</a:t>
            </a:r>
            <a:endParaRPr kumimoji="1" lang="ko-KR" altLang="en-US" sz="44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D381E3D-805C-DC45-896E-D53345393C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5537" y="972381"/>
            <a:ext cx="9940925" cy="5270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331528"/>
      </p:ext>
    </p:extLst>
  </p:cSld>
  <p:clrMapOvr>
    <a:masterClrMapping/>
  </p:clrMapOvr>
</p:sld>
</file>

<file path=ppt/theme/theme1.xml><?xml version="1.0" encoding="utf-8"?>
<a:theme xmlns:a="http://schemas.openxmlformats.org/drawingml/2006/main" name="BrushVTI">
  <a:themeElements>
    <a:clrScheme name="AnalogousFromLightSeedRightStep">
      <a:dk1>
        <a:srgbClr val="000000"/>
      </a:dk1>
      <a:lt1>
        <a:srgbClr val="FFFFFF"/>
      </a:lt1>
      <a:dk2>
        <a:srgbClr val="41242F"/>
      </a:dk2>
      <a:lt2>
        <a:srgbClr val="E8E6E2"/>
      </a:lt2>
      <a:accent1>
        <a:srgbClr val="93A4C5"/>
      </a:accent1>
      <a:accent2>
        <a:srgbClr val="847FBA"/>
      </a:accent2>
      <a:accent3>
        <a:srgbClr val="AE96C6"/>
      </a:accent3>
      <a:accent4>
        <a:srgbClr val="B57FBA"/>
      </a:accent4>
      <a:accent5>
        <a:srgbClr val="C593B4"/>
      </a:accent5>
      <a:accent6>
        <a:srgbClr val="BA7F8D"/>
      </a:accent6>
      <a:hlink>
        <a:srgbClr val="948059"/>
      </a:hlink>
      <a:folHlink>
        <a:srgbClr val="7F7F7F"/>
      </a:folHlink>
    </a:clrScheme>
    <a:fontScheme name="Custom 3">
      <a:majorFont>
        <a:latin typeface="Microsoft GothicNeo"/>
        <a:ea typeface=""/>
        <a:cs typeface=""/>
      </a:majorFont>
      <a:minorFont>
        <a:latin typeface="Microsoft GothicNe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ushVTI" id="{7102FA3A-9D7B-4497-8C4B-FB535AAFDE06}" vid="{C6D41F62-6FAB-440A-BEC7-CB7BF190811F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639</TotalTime>
  <Words>388</Words>
  <Application>Microsoft Macintosh PowerPoint</Application>
  <PresentationFormat>와이드스크린</PresentationFormat>
  <Paragraphs>129</Paragraphs>
  <Slides>23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8" baseType="lpstr">
      <vt:lpstr>맑은 고딕</vt:lpstr>
      <vt:lpstr>Microsoft GothicNeo</vt:lpstr>
      <vt:lpstr>Arial</vt:lpstr>
      <vt:lpstr>Cambria Math</vt:lpstr>
      <vt:lpstr>BrushVTI</vt:lpstr>
      <vt:lpstr>MLB 팀 최종발표 3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MLB 팀 최종발표</dc:title>
  <dc:creator>김동욱</dc:creator>
  <cp:lastModifiedBy>김동욱</cp:lastModifiedBy>
  <cp:revision>27</cp:revision>
  <dcterms:created xsi:type="dcterms:W3CDTF">2021-06-05T03:22:56Z</dcterms:created>
  <dcterms:modified xsi:type="dcterms:W3CDTF">2021-06-08T15:50:33Z</dcterms:modified>
</cp:coreProperties>
</file>